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85" r:id="rId5"/>
    <p:sldId id="296" r:id="rId6"/>
    <p:sldId id="297" r:id="rId7"/>
    <p:sldId id="314" r:id="rId8"/>
    <p:sldId id="298" r:id="rId9"/>
    <p:sldId id="315" r:id="rId10"/>
    <p:sldId id="303" r:id="rId11"/>
    <p:sldId id="304" r:id="rId12"/>
    <p:sldId id="305" r:id="rId13"/>
    <p:sldId id="307" r:id="rId14"/>
    <p:sldId id="306" r:id="rId15"/>
    <p:sldId id="308" r:id="rId16"/>
    <p:sldId id="309" r:id="rId17"/>
    <p:sldId id="312" r:id="rId18"/>
    <p:sldId id="313" r:id="rId19"/>
    <p:sldId id="316" r:id="rId20"/>
    <p:sldId id="311" r:id="rId21"/>
    <p:sldId id="310" r:id="rId22"/>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s" initials="RC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039"/>
    <a:srgbClr val="962F1A"/>
    <a:srgbClr val="69787B"/>
    <a:srgbClr val="69780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366" autoAdjust="0"/>
  </p:normalViewPr>
  <p:slideViewPr>
    <p:cSldViewPr snapToGrid="0" snapToObjects="1">
      <p:cViewPr varScale="1">
        <p:scale>
          <a:sx n="91" d="100"/>
          <a:sy n="91" d="100"/>
        </p:scale>
        <p:origin x="1272" y="84"/>
      </p:cViewPr>
      <p:guideLst>
        <p:guide orient="horz" pos="1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9A07DB6-CDC9-4618-B12F-6CCA821AA8B1}" type="datetimeFigureOut">
              <a:rPr lang="en-US" smtClean="0"/>
              <a:pPr/>
              <a:t>10/19/2016</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37C42DE0-149F-49A0-B474-76EC6FE38F04}" type="slidenum">
              <a:rPr lang="en-US" smtClean="0"/>
              <a:pPr/>
              <a:t>‹#›</a:t>
            </a:fld>
            <a:endParaRPr lang="en-US"/>
          </a:p>
        </p:txBody>
      </p:sp>
    </p:spTree>
    <p:extLst>
      <p:ext uri="{BB962C8B-B14F-4D97-AF65-F5344CB8AC3E}">
        <p14:creationId xmlns:p14="http://schemas.microsoft.com/office/powerpoint/2010/main" val="3201850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1E3AD09-9720-9047-BB14-484CD98DBB2F}" type="datetimeFigureOut">
              <a:rPr lang="en-US" smtClean="0"/>
              <a:pPr/>
              <a:t>10/19/2016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8380D64-6F43-4C4D-BE6A-3F3482AA5165}" type="slidenum">
              <a:rPr lang="en-US" smtClean="0"/>
              <a:pPr/>
              <a:t>‹#›</a:t>
            </a:fld>
            <a:endParaRPr lang="en-US"/>
          </a:p>
        </p:txBody>
      </p:sp>
    </p:spTree>
    <p:extLst>
      <p:ext uri="{BB962C8B-B14F-4D97-AF65-F5344CB8AC3E}">
        <p14:creationId xmlns:p14="http://schemas.microsoft.com/office/powerpoint/2010/main" val="4252390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1</a:t>
            </a:fld>
            <a:endParaRPr lang="en-US"/>
          </a:p>
        </p:txBody>
      </p:sp>
    </p:spTree>
    <p:extLst>
      <p:ext uri="{BB962C8B-B14F-4D97-AF65-F5344CB8AC3E}">
        <p14:creationId xmlns:p14="http://schemas.microsoft.com/office/powerpoint/2010/main" val="149709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pPr/>
              <a:t>10</a:t>
            </a:fld>
            <a:endParaRPr lang="en-US"/>
          </a:p>
        </p:txBody>
      </p:sp>
    </p:spTree>
    <p:extLst>
      <p:ext uri="{BB962C8B-B14F-4D97-AF65-F5344CB8AC3E}">
        <p14:creationId xmlns:p14="http://schemas.microsoft.com/office/powerpoint/2010/main" val="407763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pPr/>
              <a:t>11</a:t>
            </a:fld>
            <a:endParaRPr lang="en-US"/>
          </a:p>
        </p:txBody>
      </p:sp>
    </p:spTree>
    <p:extLst>
      <p:ext uri="{BB962C8B-B14F-4D97-AF65-F5344CB8AC3E}">
        <p14:creationId xmlns:p14="http://schemas.microsoft.com/office/powerpoint/2010/main" val="317353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a:t>
            </a:r>
            <a:r>
              <a:rPr lang="en-US" baseline="0" dirty="0" smtClean="0"/>
              <a:t> maybe put a heading “Common Themes” or “Universal Themes” under discussion and then nest funding and chronic disease not politically attractive beneath it. </a:t>
            </a:r>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12</a:t>
            </a:fld>
            <a:endParaRPr lang="en-US"/>
          </a:p>
        </p:txBody>
      </p:sp>
    </p:spTree>
    <p:extLst>
      <p:ext uri="{BB962C8B-B14F-4D97-AF65-F5344CB8AC3E}">
        <p14:creationId xmlns:p14="http://schemas.microsoft.com/office/powerpoint/2010/main" val="140701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pPr/>
              <a:t>13</a:t>
            </a:fld>
            <a:endParaRPr lang="en-US"/>
          </a:p>
        </p:txBody>
      </p:sp>
    </p:spTree>
    <p:extLst>
      <p:ext uri="{BB962C8B-B14F-4D97-AF65-F5344CB8AC3E}">
        <p14:creationId xmlns:p14="http://schemas.microsoft.com/office/powerpoint/2010/main" val="58748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14</a:t>
            </a:fld>
            <a:endParaRPr lang="en-US"/>
          </a:p>
        </p:txBody>
      </p:sp>
    </p:spTree>
    <p:extLst>
      <p:ext uri="{BB962C8B-B14F-4D97-AF65-F5344CB8AC3E}">
        <p14:creationId xmlns:p14="http://schemas.microsoft.com/office/powerpoint/2010/main" val="190609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15</a:t>
            </a:fld>
            <a:endParaRPr lang="en-US"/>
          </a:p>
        </p:txBody>
      </p:sp>
    </p:spTree>
    <p:extLst>
      <p:ext uri="{BB962C8B-B14F-4D97-AF65-F5344CB8AC3E}">
        <p14:creationId xmlns:p14="http://schemas.microsoft.com/office/powerpoint/2010/main" val="291190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16</a:t>
            </a:fld>
            <a:endParaRPr lang="en-US"/>
          </a:p>
        </p:txBody>
      </p:sp>
    </p:spTree>
    <p:extLst>
      <p:ext uri="{BB962C8B-B14F-4D97-AF65-F5344CB8AC3E}">
        <p14:creationId xmlns:p14="http://schemas.microsoft.com/office/powerpoint/2010/main" val="2323374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pPr/>
              <a:t>17</a:t>
            </a:fld>
            <a:endParaRPr lang="en-US"/>
          </a:p>
        </p:txBody>
      </p:sp>
    </p:spTree>
    <p:extLst>
      <p:ext uri="{BB962C8B-B14F-4D97-AF65-F5344CB8AC3E}">
        <p14:creationId xmlns:p14="http://schemas.microsoft.com/office/powerpoint/2010/main" val="1138611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adding the WU/Brown logo and that you’ll have your MPH/MSW in 2017</a:t>
            </a:r>
          </a:p>
          <a:p>
            <a:r>
              <a:rPr lang="en-US" baseline="0" dirty="0" smtClean="0"/>
              <a:t>+I wouldn’t want a bunch of strangers to have my phone number, but that’s up to you!</a:t>
            </a:r>
          </a:p>
          <a:p>
            <a:endParaRPr lang="en-US" baseline="0" dirty="0" smtClean="0"/>
          </a:p>
          <a:p>
            <a:r>
              <a:rPr lang="en-US" baseline="0" dirty="0" smtClean="0"/>
              <a:t>+Excellent job, Anna! It’s a challenge to present the work that someone else has led. I’m confident the presentation will go well. I know you already know this, but it’s ok to say you don’t know the answer to a question. Maybe they’ll bring up things that our study collected data on but you’re not presenting today. Maybe what they mention is a great idea for future research. All in all, this qualitative study was setting us up to create a quantitative instrument to allow up to gather more population level data on the multi-level factors that influence EBCDP across the 4 countries. </a:t>
            </a:r>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18</a:t>
            </a:fld>
            <a:endParaRPr lang="en-US"/>
          </a:p>
        </p:txBody>
      </p:sp>
    </p:spTree>
    <p:extLst>
      <p:ext uri="{BB962C8B-B14F-4D97-AF65-F5344CB8AC3E}">
        <p14:creationId xmlns:p14="http://schemas.microsoft.com/office/powerpoint/2010/main" val="103218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2</a:t>
            </a:fld>
            <a:endParaRPr lang="en-US"/>
          </a:p>
        </p:txBody>
      </p:sp>
    </p:spTree>
    <p:extLst>
      <p:ext uri="{BB962C8B-B14F-4D97-AF65-F5344CB8AC3E}">
        <p14:creationId xmlns:p14="http://schemas.microsoft.com/office/powerpoint/2010/main" val="38496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3</a:t>
            </a:fld>
            <a:endParaRPr lang="en-US"/>
          </a:p>
        </p:txBody>
      </p:sp>
    </p:spTree>
    <p:extLst>
      <p:ext uri="{BB962C8B-B14F-4D97-AF65-F5344CB8AC3E}">
        <p14:creationId xmlns:p14="http://schemas.microsoft.com/office/powerpoint/2010/main" val="26632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4</a:t>
            </a:fld>
            <a:endParaRPr lang="en-US"/>
          </a:p>
        </p:txBody>
      </p:sp>
    </p:spTree>
    <p:extLst>
      <p:ext uri="{BB962C8B-B14F-4D97-AF65-F5344CB8AC3E}">
        <p14:creationId xmlns:p14="http://schemas.microsoft.com/office/powerpoint/2010/main" val="427811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5</a:t>
            </a:fld>
            <a:endParaRPr lang="en-US"/>
          </a:p>
        </p:txBody>
      </p:sp>
    </p:spTree>
    <p:extLst>
      <p:ext uri="{BB962C8B-B14F-4D97-AF65-F5344CB8AC3E}">
        <p14:creationId xmlns:p14="http://schemas.microsoft.com/office/powerpoint/2010/main" val="118066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6</a:t>
            </a:fld>
            <a:endParaRPr lang="en-US"/>
          </a:p>
        </p:txBody>
      </p:sp>
    </p:spTree>
    <p:extLst>
      <p:ext uri="{BB962C8B-B14F-4D97-AF65-F5344CB8AC3E}">
        <p14:creationId xmlns:p14="http://schemas.microsoft.com/office/powerpoint/2010/main" val="47100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7</a:t>
            </a:fld>
            <a:endParaRPr lang="en-US"/>
          </a:p>
        </p:txBody>
      </p:sp>
    </p:spTree>
    <p:extLst>
      <p:ext uri="{BB962C8B-B14F-4D97-AF65-F5344CB8AC3E}">
        <p14:creationId xmlns:p14="http://schemas.microsoft.com/office/powerpoint/2010/main" val="150432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pPr/>
              <a:t>8</a:t>
            </a:fld>
            <a:endParaRPr lang="en-US"/>
          </a:p>
        </p:txBody>
      </p:sp>
    </p:spTree>
    <p:extLst>
      <p:ext uri="{BB962C8B-B14F-4D97-AF65-F5344CB8AC3E}">
        <p14:creationId xmlns:p14="http://schemas.microsoft.com/office/powerpoint/2010/main" val="282853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pPr/>
              <a:t>9</a:t>
            </a:fld>
            <a:endParaRPr lang="en-US"/>
          </a:p>
        </p:txBody>
      </p:sp>
    </p:spTree>
    <p:extLst>
      <p:ext uri="{BB962C8B-B14F-4D97-AF65-F5344CB8AC3E}">
        <p14:creationId xmlns:p14="http://schemas.microsoft.com/office/powerpoint/2010/main" val="1624991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550733" y="2243753"/>
            <a:ext cx="8151440" cy="1631239"/>
          </a:xfrm>
        </p:spPr>
        <p:txBody>
          <a:bodyPr/>
          <a:lstStyle>
            <a:lvl1pPr>
              <a:defRPr>
                <a:solidFill>
                  <a:schemeClr val="bg1"/>
                </a:solidFill>
              </a:defRPr>
            </a:lvl1pPr>
          </a:lstStyle>
          <a:p>
            <a:r>
              <a:rPr lang="en-US" smtClean="0">
                <a:latin typeface="Calibri" charset="0"/>
              </a:rPr>
              <a:t>Click to edit Master title style</a:t>
            </a:r>
            <a:endParaRPr lang="en-US" dirty="0">
              <a:latin typeface="Calibri" charset="0"/>
              <a:ea typeface="Calibri" charset="0"/>
              <a:cs typeface="Calibri" charset="0"/>
            </a:endParaRPr>
          </a:p>
        </p:txBody>
      </p:sp>
      <p:sp>
        <p:nvSpPr>
          <p:cNvPr id="6" name="Subtitle 2"/>
          <p:cNvSpPr>
            <a:spLocks noGrp="1"/>
          </p:cNvSpPr>
          <p:nvPr>
            <p:ph type="subTitle" idx="1"/>
          </p:nvPr>
        </p:nvSpPr>
        <p:spPr>
          <a:xfrm>
            <a:off x="550733" y="4077613"/>
            <a:ext cx="7846818" cy="480836"/>
          </a:xfrm>
        </p:spPr>
        <p:txBody>
          <a:bodyPr>
            <a:normAutofit fontScale="92500" lnSpcReduction="10000"/>
          </a:bodyPr>
          <a:lstStyle>
            <a:lvl1pPr marL="0" indent="0">
              <a:buNone/>
              <a:defRPr>
                <a:solidFill>
                  <a:schemeClr val="bg1"/>
                </a:solidFill>
              </a:defRPr>
            </a:lvl1pPr>
          </a:lstStyle>
          <a:p>
            <a:r>
              <a:rPr lang="en-US" smtClean="0">
                <a:latin typeface="Calibri" panose="020F0502020204030204" pitchFamily="34" charset="0"/>
                <a:cs typeface="Times New Roman" panose="02020603050405020304" pitchFamily="18" charset="0"/>
              </a:rPr>
              <a:t>Click to edit Master subtitle style</a:t>
            </a:r>
            <a:endParaRPr lang="en-US" dirty="0">
              <a:latin typeface="Calibri" panose="020F0502020204030204" pitchFamily="34" charset="0"/>
              <a:cs typeface="Times New Roman" panose="02020603050405020304" pitchFamily="18" charset="0"/>
            </a:endParaRPr>
          </a:p>
        </p:txBody>
      </p:sp>
      <p:sp>
        <p:nvSpPr>
          <p:cNvPr id="10" name="Text Placeholder 8"/>
          <p:cNvSpPr>
            <a:spLocks noGrp="1"/>
          </p:cNvSpPr>
          <p:nvPr>
            <p:ph type="body" sz="quarter" idx="10"/>
          </p:nvPr>
        </p:nvSpPr>
        <p:spPr>
          <a:xfrm>
            <a:off x="550732" y="4596974"/>
            <a:ext cx="7846819" cy="521126"/>
          </a:xfrm>
        </p:spPr>
        <p:txBody>
          <a:bodyPr>
            <a:normAutofit/>
          </a:bodyPr>
          <a:lstStyle>
            <a:lvl1pPr marL="0" indent="0">
              <a:buNone/>
              <a:defRPr sz="26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82132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 text o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C41039"/>
                </a:solidFill>
                <a:latin typeface="Calibri" charset="0"/>
                <a:ea typeface="Calibri" charset="0"/>
                <a:cs typeface="Calibri"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5149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67202" y="431624"/>
            <a:ext cx="7237465" cy="980194"/>
          </a:xfrm>
        </p:spPr>
        <p:txBody>
          <a:bodyPr/>
          <a:lstStyle>
            <a:lvl1pPr>
              <a:defRPr sz="3600">
                <a:solidFill>
                  <a:srgbClr val="C41039"/>
                </a:solidFill>
                <a:latin typeface="Calibri" charset="0"/>
                <a:ea typeface="Calibri" charset="0"/>
                <a:cs typeface="Calibri"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13059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 or image area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67202" y="431624"/>
            <a:ext cx="7237465" cy="980194"/>
          </a:xfrm>
        </p:spPr>
        <p:txBody>
          <a:bodyPr/>
          <a:lstStyle>
            <a:lvl1pPr>
              <a:defRPr sz="3600">
                <a:solidFill>
                  <a:srgbClr val="C41039"/>
                </a:solidFill>
                <a:latin typeface="Calibri" charset="0"/>
                <a:ea typeface="Calibri" charset="0"/>
                <a:cs typeface="Calibri"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76712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33350" y="1417638"/>
            <a:ext cx="2920999" cy="4173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7"/>
          <p:cNvSpPr>
            <a:spLocks noGrp="1"/>
          </p:cNvSpPr>
          <p:nvPr>
            <p:ph sz="quarter" idx="11"/>
          </p:nvPr>
        </p:nvSpPr>
        <p:spPr>
          <a:xfrm>
            <a:off x="3086100" y="1417638"/>
            <a:ext cx="2920999" cy="4173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7"/>
          <p:cNvSpPr>
            <a:spLocks noGrp="1"/>
          </p:cNvSpPr>
          <p:nvPr>
            <p:ph sz="quarter" idx="12"/>
          </p:nvPr>
        </p:nvSpPr>
        <p:spPr>
          <a:xfrm>
            <a:off x="6045200" y="1417638"/>
            <a:ext cx="2920999" cy="4173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67202" y="431624"/>
            <a:ext cx="7237465" cy="980194"/>
          </a:xfrm>
        </p:spPr>
        <p:txBody>
          <a:bodyPr/>
          <a:lstStyle>
            <a:lvl1pPr>
              <a:defRPr sz="3600">
                <a:solidFill>
                  <a:srgbClr val="C41039"/>
                </a:solidFill>
                <a:latin typeface="Calibri" charset="0"/>
                <a:ea typeface="Calibri" charset="0"/>
                <a:cs typeface="Calibri"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53478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mages option 1">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114300" y="1417638"/>
            <a:ext cx="3003550" cy="417353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insert image</a:t>
            </a:r>
            <a:endParaRPr lang="en-US" dirty="0"/>
          </a:p>
        </p:txBody>
      </p:sp>
      <p:sp>
        <p:nvSpPr>
          <p:cNvPr id="10" name="Content Placeholder 7"/>
          <p:cNvSpPr>
            <a:spLocks noGrp="1"/>
          </p:cNvSpPr>
          <p:nvPr>
            <p:ph sz="quarter" idx="11" hasCustomPrompt="1"/>
          </p:nvPr>
        </p:nvSpPr>
        <p:spPr>
          <a:xfrm>
            <a:off x="3067050" y="1417638"/>
            <a:ext cx="3003550" cy="417353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insert image</a:t>
            </a:r>
            <a:endParaRPr lang="en-US" dirty="0"/>
          </a:p>
        </p:txBody>
      </p:sp>
      <p:sp>
        <p:nvSpPr>
          <p:cNvPr id="11" name="Content Placeholder 7"/>
          <p:cNvSpPr>
            <a:spLocks noGrp="1"/>
          </p:cNvSpPr>
          <p:nvPr>
            <p:ph sz="quarter" idx="12" hasCustomPrompt="1"/>
          </p:nvPr>
        </p:nvSpPr>
        <p:spPr>
          <a:xfrm>
            <a:off x="6026150" y="1417638"/>
            <a:ext cx="3003550" cy="417353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insert image</a:t>
            </a:r>
            <a:endParaRPr lang="en-US" dirty="0"/>
          </a:p>
        </p:txBody>
      </p:sp>
      <p:sp>
        <p:nvSpPr>
          <p:cNvPr id="6" name="Title 1"/>
          <p:cNvSpPr>
            <a:spLocks noGrp="1"/>
          </p:cNvSpPr>
          <p:nvPr>
            <p:ph type="title"/>
          </p:nvPr>
        </p:nvSpPr>
        <p:spPr>
          <a:xfrm>
            <a:off x="467202" y="431624"/>
            <a:ext cx="7237465" cy="980194"/>
          </a:xfrm>
        </p:spPr>
        <p:txBody>
          <a:bodyPr/>
          <a:lstStyle>
            <a:lvl1pPr>
              <a:defRPr sz="3600">
                <a:solidFill>
                  <a:srgbClr val="C41039"/>
                </a:solidFill>
                <a:latin typeface="Calibri" charset="0"/>
                <a:ea typeface="Calibri" charset="0"/>
                <a:cs typeface="Calibri"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988872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option 2">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467202" y="1417639"/>
            <a:ext cx="3447573" cy="2278062"/>
          </a:xfrm>
        </p:spPr>
        <p:txBody>
          <a:bodyPr/>
          <a:lstStyle>
            <a:lvl1pPr marL="0" indent="0">
              <a:buNone/>
              <a:defRPr baseline="0"/>
            </a:lvl1pPr>
          </a:lstStyle>
          <a:p>
            <a:pPr lvl="0"/>
            <a:r>
              <a:rPr lang="en-US" dirty="0" smtClean="0"/>
              <a:t>Click to insert image</a:t>
            </a:r>
            <a:endParaRPr lang="en-US" dirty="0"/>
          </a:p>
        </p:txBody>
      </p:sp>
      <p:sp>
        <p:nvSpPr>
          <p:cNvPr id="11" name="Content Placeholder 7"/>
          <p:cNvSpPr>
            <a:spLocks noGrp="1"/>
          </p:cNvSpPr>
          <p:nvPr>
            <p:ph sz="quarter" idx="12" hasCustomPrompt="1"/>
          </p:nvPr>
        </p:nvSpPr>
        <p:spPr>
          <a:xfrm>
            <a:off x="4085934" y="1417639"/>
            <a:ext cx="4591341" cy="4708524"/>
          </a:xfrm>
        </p:spPr>
        <p:txBody>
          <a:bodyPr/>
          <a:lstStyle>
            <a:lvl1pPr marL="0" indent="0">
              <a:buNone/>
              <a:defRPr baseline="0"/>
            </a:lvl1pPr>
          </a:lstStyle>
          <a:p>
            <a:pPr lvl="0"/>
            <a:r>
              <a:rPr lang="en-US" dirty="0" smtClean="0"/>
              <a:t>Click to insert image</a:t>
            </a:r>
            <a:endParaRPr lang="en-US" dirty="0"/>
          </a:p>
        </p:txBody>
      </p:sp>
      <p:sp>
        <p:nvSpPr>
          <p:cNvPr id="7" name="Content Placeholder 7"/>
          <p:cNvSpPr>
            <a:spLocks noGrp="1"/>
          </p:cNvSpPr>
          <p:nvPr>
            <p:ph sz="quarter" idx="13" hasCustomPrompt="1"/>
          </p:nvPr>
        </p:nvSpPr>
        <p:spPr>
          <a:xfrm>
            <a:off x="467202" y="3848101"/>
            <a:ext cx="3447573" cy="2278062"/>
          </a:xfrm>
        </p:spPr>
        <p:txBody>
          <a:bodyPr/>
          <a:lstStyle>
            <a:lvl1pPr marL="0" indent="0">
              <a:buNone/>
              <a:defRPr baseline="0"/>
            </a:lvl1pPr>
          </a:lstStyle>
          <a:p>
            <a:pPr lvl="0"/>
            <a:r>
              <a:rPr lang="en-US" dirty="0" smtClean="0"/>
              <a:t>Click to insert image</a:t>
            </a:r>
            <a:endParaRPr lang="en-US" dirty="0"/>
          </a:p>
        </p:txBody>
      </p:sp>
      <p:sp>
        <p:nvSpPr>
          <p:cNvPr id="6" name="Title 1"/>
          <p:cNvSpPr>
            <a:spLocks noGrp="1"/>
          </p:cNvSpPr>
          <p:nvPr>
            <p:ph type="title"/>
          </p:nvPr>
        </p:nvSpPr>
        <p:spPr>
          <a:xfrm>
            <a:off x="467202" y="431624"/>
            <a:ext cx="7237465" cy="980194"/>
          </a:xfrm>
        </p:spPr>
        <p:txBody>
          <a:bodyPr/>
          <a:lstStyle>
            <a:lvl1pPr>
              <a:defRPr sz="3600">
                <a:solidFill>
                  <a:srgbClr val="C41039"/>
                </a:solidFill>
                <a:latin typeface="Calibri" charset="0"/>
                <a:ea typeface="Calibri" charset="0"/>
                <a:cs typeface="Calibri"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749982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67202" y="431624"/>
            <a:ext cx="7237465" cy="980194"/>
          </a:xfrm>
        </p:spPr>
        <p:txBody>
          <a:bodyPr/>
          <a:lstStyle>
            <a:lvl1pPr>
              <a:defRPr sz="3600">
                <a:solidFill>
                  <a:srgbClr val="C41039"/>
                </a:solidFill>
                <a:latin typeface="Calibri" charset="0"/>
                <a:ea typeface="Calibri" charset="0"/>
                <a:cs typeface="Calibri"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46647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70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67202" y="437444"/>
            <a:ext cx="7237465" cy="9801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3889" y="1600200"/>
            <a:ext cx="8142111" cy="477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0818540"/>
      </p:ext>
    </p:extLst>
  </p:cSld>
  <p:clrMap bg1="lt1" tx1="dk1" bg2="lt2" tx2="dk2" accent1="accent1" accent2="accent2" accent3="accent3" accent4="accent4" accent5="accent5" accent6="accent6" hlink="hlink" folHlink="folHlink"/>
  <p:sldLayoutIdLst>
    <p:sldLayoutId id="2147483671" r:id="rId1"/>
    <p:sldLayoutId id="2147483650" r:id="rId2"/>
    <p:sldLayoutId id="2147483653" r:id="rId3"/>
    <p:sldLayoutId id="2147483652" r:id="rId4"/>
    <p:sldLayoutId id="2147483670" r:id="rId5"/>
    <p:sldLayoutId id="2147483673" r:id="rId6"/>
    <p:sldLayoutId id="2147483672" r:id="rId7"/>
    <p:sldLayoutId id="2147483654" r:id="rId8"/>
    <p:sldLayoutId id="2147483655" r:id="rId9"/>
  </p:sldLayoutIdLst>
  <p:timing>
    <p:tnLst>
      <p:par>
        <p:cTn id="1" dur="indefinite" restart="never" nodeType="tmRoot"/>
      </p:par>
    </p:tnLst>
  </p:timing>
  <p:txStyles>
    <p:titleStyle>
      <a:lvl1pPr algn="l" defTabSz="457200" rtl="0" eaLnBrk="1" latinLnBrk="0" hangingPunct="1">
        <a:spcBef>
          <a:spcPct val="0"/>
        </a:spcBef>
        <a:buNone/>
        <a:defRPr sz="3200" kern="1200">
          <a:solidFill>
            <a:srgbClr val="C41039"/>
          </a:solidFill>
          <a:latin typeface="Calibri" panose="020F0502020204030204" pitchFamily="34" charset="0"/>
          <a:ea typeface="+mj-ea"/>
          <a:cs typeface="Times New Roman"/>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Calibri" charset="0"/>
          <a:ea typeface="Calibri" charset="0"/>
          <a:cs typeface="Calibri" charset="0"/>
        </a:defRPr>
      </a:lvl1pPr>
      <a:lvl2pPr marL="742950" indent="-285750" algn="l" defTabSz="457200" rtl="0" eaLnBrk="1" latinLnBrk="0" hangingPunct="1">
        <a:spcBef>
          <a:spcPct val="20000"/>
        </a:spcBef>
        <a:buFont typeface="Arial"/>
        <a:buChar char="–"/>
        <a:defRPr sz="2400" b="0" i="0" kern="1200">
          <a:solidFill>
            <a:schemeClr val="tx1"/>
          </a:solidFill>
          <a:latin typeface="Calibri" charset="0"/>
          <a:ea typeface="Calibri" charset="0"/>
          <a:cs typeface="Calibri" charset="0"/>
        </a:defRPr>
      </a:lvl2pPr>
      <a:lvl3pPr marL="1143000" indent="-228600" algn="l" defTabSz="457200" rtl="0" eaLnBrk="1" latinLnBrk="0" hangingPunct="1">
        <a:spcBef>
          <a:spcPct val="20000"/>
        </a:spcBef>
        <a:buFont typeface="Arial"/>
        <a:buChar char="•"/>
        <a:defRPr sz="2000" b="0" i="0" kern="1200">
          <a:solidFill>
            <a:schemeClr val="tx1"/>
          </a:solidFill>
          <a:latin typeface="Calibri" charset="0"/>
          <a:ea typeface="Calibri" charset="0"/>
          <a:cs typeface="Calibri" charset="0"/>
        </a:defRPr>
      </a:lvl3pPr>
      <a:lvl4pPr marL="1600200" indent="-228600" algn="l" defTabSz="457200" rtl="0" eaLnBrk="1" latinLnBrk="0" hangingPunct="1">
        <a:spcBef>
          <a:spcPct val="20000"/>
        </a:spcBef>
        <a:buFont typeface="Arial"/>
        <a:buChar char="–"/>
        <a:defRPr sz="1800" b="0" i="0" kern="1200">
          <a:solidFill>
            <a:schemeClr val="tx1"/>
          </a:solidFill>
          <a:latin typeface="Calibri" charset="0"/>
          <a:ea typeface="Calibri" charset="0"/>
          <a:cs typeface="Calibri" charset="0"/>
        </a:defRPr>
      </a:lvl4pPr>
      <a:lvl5pPr marL="2057400" indent="-228600" algn="l" defTabSz="457200" rtl="0" eaLnBrk="1" latinLnBrk="0" hangingPunct="1">
        <a:spcBef>
          <a:spcPct val="20000"/>
        </a:spcBef>
        <a:buFont typeface="Arial"/>
        <a:buChar char="»"/>
        <a:defRPr sz="1800" b="0" i="0" kern="1200">
          <a:solidFill>
            <a:schemeClr val="tx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deRuyter@wustl.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b="1" dirty="0"/>
              <a:t>Exploring political and sociocultural influences on evidence-based chronic disease prevention across four countries</a:t>
            </a:r>
            <a:endParaRPr lang="en-US" dirty="0"/>
          </a:p>
        </p:txBody>
      </p:sp>
      <p:sp>
        <p:nvSpPr>
          <p:cNvPr id="10" name="Subtitle 9"/>
          <p:cNvSpPr>
            <a:spLocks noGrp="1"/>
          </p:cNvSpPr>
          <p:nvPr>
            <p:ph type="subTitle" idx="1"/>
          </p:nvPr>
        </p:nvSpPr>
        <p:spPr>
          <a:xfrm>
            <a:off x="550733" y="4042976"/>
            <a:ext cx="7846818" cy="894437"/>
          </a:xfrm>
        </p:spPr>
        <p:txBody>
          <a:bodyPr>
            <a:normAutofit fontScale="55000" lnSpcReduction="20000"/>
          </a:bodyPr>
          <a:lstStyle/>
          <a:p>
            <a:r>
              <a:rPr lang="en-US" dirty="0" err="1" smtClean="0"/>
              <a:t>Karishma</a:t>
            </a:r>
            <a:r>
              <a:rPr lang="en-US" dirty="0" smtClean="0"/>
              <a:t> </a:t>
            </a:r>
            <a:r>
              <a:rPr lang="en-US" dirty="0"/>
              <a:t>S. Furtado, </a:t>
            </a:r>
            <a:r>
              <a:rPr lang="en-US" dirty="0" smtClean="0"/>
              <a:t>MPH, Elizabeth </a:t>
            </a:r>
            <a:r>
              <a:rPr lang="en-US" dirty="0"/>
              <a:t>L Budd, </a:t>
            </a:r>
            <a:r>
              <a:rPr lang="en-US" dirty="0" smtClean="0"/>
              <a:t>MPH, PhD </a:t>
            </a:r>
            <a:r>
              <a:rPr lang="en-US" dirty="0" err="1" smtClean="0"/>
              <a:t>Xiangji</a:t>
            </a:r>
            <a:r>
              <a:rPr lang="en-US" dirty="0" smtClean="0"/>
              <a:t> </a:t>
            </a:r>
            <a:r>
              <a:rPr lang="en-US" dirty="0"/>
              <a:t>Ying, </a:t>
            </a:r>
            <a:r>
              <a:rPr lang="en-US" dirty="0" smtClean="0"/>
              <a:t>MPH,  </a:t>
            </a:r>
            <a:r>
              <a:rPr lang="en-US" b="1" dirty="0" smtClean="0"/>
              <a:t>Anna </a:t>
            </a:r>
            <a:r>
              <a:rPr lang="en-US" b="1" dirty="0"/>
              <a:t>J </a:t>
            </a:r>
            <a:r>
              <a:rPr lang="en-US" b="1" dirty="0" err="1"/>
              <a:t>deRuyter</a:t>
            </a:r>
            <a:r>
              <a:rPr lang="en-US" b="1" dirty="0"/>
              <a:t>, </a:t>
            </a:r>
            <a:r>
              <a:rPr lang="en-US" b="1" dirty="0" smtClean="0"/>
              <a:t>BA, </a:t>
            </a:r>
            <a:r>
              <a:rPr lang="en-US" dirty="0" smtClean="0"/>
              <a:t>Rebecca </a:t>
            </a:r>
            <a:r>
              <a:rPr lang="en-US" dirty="0"/>
              <a:t>Armstrong, PhD, MPH </a:t>
            </a:r>
            <a:r>
              <a:rPr lang="en-US" dirty="0" smtClean="0"/>
              <a:t>, </a:t>
            </a:r>
            <a:r>
              <a:rPr lang="en-US" dirty="0" err="1" smtClean="0"/>
              <a:t>Tahna</a:t>
            </a:r>
            <a:r>
              <a:rPr lang="en-US" dirty="0" smtClean="0"/>
              <a:t> </a:t>
            </a:r>
            <a:r>
              <a:rPr lang="en-US" dirty="0" err="1"/>
              <a:t>Pettman</a:t>
            </a:r>
            <a:r>
              <a:rPr lang="en-US" dirty="0"/>
              <a:t>, </a:t>
            </a:r>
            <a:r>
              <a:rPr lang="en-US" dirty="0" smtClean="0"/>
              <a:t>PhD, Rodrigo </a:t>
            </a:r>
            <a:r>
              <a:rPr lang="en-US" dirty="0"/>
              <a:t>Reis, </a:t>
            </a:r>
            <a:r>
              <a:rPr lang="en-US" dirty="0" err="1" smtClean="0"/>
              <a:t>Phd</a:t>
            </a:r>
            <a:r>
              <a:rPr lang="en-US" dirty="0" smtClean="0"/>
              <a:t>,  Pauline </a:t>
            </a:r>
            <a:r>
              <a:rPr lang="en-US" dirty="0"/>
              <a:t>Sung-Chan, </a:t>
            </a:r>
            <a:r>
              <a:rPr lang="en-US" dirty="0" smtClean="0"/>
              <a:t>PhD,  </a:t>
            </a:r>
            <a:r>
              <a:rPr lang="en-US" dirty="0" err="1"/>
              <a:t>Zhaoxin</a:t>
            </a:r>
            <a:r>
              <a:rPr lang="en-US" dirty="0"/>
              <a:t> Wang, </a:t>
            </a:r>
            <a:r>
              <a:rPr lang="en-US" dirty="0" smtClean="0"/>
              <a:t>PhD, Tahnee </a:t>
            </a:r>
            <a:r>
              <a:rPr lang="en-US" dirty="0"/>
              <a:t>Saunders, </a:t>
            </a:r>
            <a:r>
              <a:rPr lang="en-US" dirty="0" err="1"/>
              <a:t>MBiotech</a:t>
            </a:r>
            <a:r>
              <a:rPr lang="en-US" dirty="0"/>
              <a:t> </a:t>
            </a:r>
            <a:r>
              <a:rPr lang="en-US" dirty="0" smtClean="0"/>
              <a:t> Leonardo </a:t>
            </a:r>
            <a:r>
              <a:rPr lang="en-US" dirty="0"/>
              <a:t>Becker, </a:t>
            </a:r>
            <a:r>
              <a:rPr lang="en-US" dirty="0" smtClean="0"/>
              <a:t>BS, </a:t>
            </a:r>
            <a:r>
              <a:rPr lang="en-US" dirty="0" err="1" smtClean="0"/>
              <a:t>Jianwei</a:t>
            </a:r>
            <a:r>
              <a:rPr lang="en-US" dirty="0" smtClean="0"/>
              <a:t> </a:t>
            </a:r>
            <a:r>
              <a:rPr lang="en-US" dirty="0"/>
              <a:t>Shi, </a:t>
            </a:r>
            <a:r>
              <a:rPr lang="en-US" dirty="0" smtClean="0"/>
              <a:t>PhD, Long </a:t>
            </a:r>
            <a:r>
              <a:rPr lang="en-US" dirty="0"/>
              <a:t>Sum Tabitha Mui, </a:t>
            </a:r>
            <a:r>
              <a:rPr lang="en-US" dirty="0" smtClean="0"/>
              <a:t>MSW, Ross </a:t>
            </a:r>
            <a:r>
              <a:rPr lang="en-US" dirty="0"/>
              <a:t>C </a:t>
            </a:r>
            <a:r>
              <a:rPr lang="en-US" dirty="0" err="1"/>
              <a:t>Brownson</a:t>
            </a:r>
            <a:r>
              <a:rPr lang="en-US" dirty="0"/>
              <a:t>, </a:t>
            </a:r>
            <a:r>
              <a:rPr lang="en-US" dirty="0" smtClean="0"/>
              <a:t>PhD</a:t>
            </a:r>
            <a:endParaRPr lang="en-US" dirty="0"/>
          </a:p>
        </p:txBody>
      </p:sp>
      <p:sp>
        <p:nvSpPr>
          <p:cNvPr id="11" name="Text Placeholder 10"/>
          <p:cNvSpPr>
            <a:spLocks noGrp="1"/>
          </p:cNvSpPr>
          <p:nvPr>
            <p:ph type="body" sz="quarter" idx="10"/>
          </p:nvPr>
        </p:nvSpPr>
        <p:spPr>
          <a:xfrm>
            <a:off x="550733" y="5118100"/>
            <a:ext cx="7846819" cy="521126"/>
          </a:xfrm>
        </p:spPr>
        <p:txBody>
          <a:bodyPr>
            <a:normAutofit/>
          </a:bodyPr>
          <a:lstStyle/>
          <a:p>
            <a:r>
              <a:rPr lang="en-US" sz="2400" dirty="0" smtClean="0"/>
              <a:t>November 2, 2016</a:t>
            </a:r>
            <a:endParaRPr lang="en-US" sz="2400" dirty="0"/>
          </a:p>
        </p:txBody>
      </p:sp>
      <p:pic>
        <p:nvPicPr>
          <p:cNvPr id="2" name="Picture 1"/>
          <p:cNvPicPr>
            <a:picLocks noChangeAspect="1"/>
          </p:cNvPicPr>
          <p:nvPr/>
        </p:nvPicPr>
        <p:blipFill>
          <a:blip r:embed="rId4"/>
          <a:stretch>
            <a:fillRect/>
          </a:stretch>
        </p:blipFill>
        <p:spPr>
          <a:xfrm>
            <a:off x="3150973" y="1088356"/>
            <a:ext cx="5708822" cy="866830"/>
          </a:xfrm>
          <a:prstGeom prst="rect">
            <a:avLst/>
          </a:prstGeom>
        </p:spPr>
      </p:pic>
    </p:spTree>
    <p:extLst>
      <p:ext uri="{BB962C8B-B14F-4D97-AF65-F5344CB8AC3E}">
        <p14:creationId xmlns:p14="http://schemas.microsoft.com/office/powerpoint/2010/main" val="105923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Country</a:t>
            </a:r>
            <a:endParaRPr lang="en-US" dirty="0"/>
          </a:p>
        </p:txBody>
      </p:sp>
      <p:sp>
        <p:nvSpPr>
          <p:cNvPr id="3" name="Content Placeholder 2"/>
          <p:cNvSpPr>
            <a:spLocks noGrp="1"/>
          </p:cNvSpPr>
          <p:nvPr>
            <p:ph idx="1"/>
          </p:nvPr>
        </p:nvSpPr>
        <p:spPr>
          <a:xfrm>
            <a:off x="493889" y="1417639"/>
            <a:ext cx="8518041" cy="5133286"/>
          </a:xfrm>
        </p:spPr>
        <p:txBody>
          <a:bodyPr>
            <a:normAutofit lnSpcReduction="10000"/>
          </a:bodyPr>
          <a:lstStyle/>
          <a:p>
            <a:pPr marL="0" indent="0">
              <a:buNone/>
            </a:pPr>
            <a:r>
              <a:rPr lang="en-US" dirty="0" smtClean="0"/>
              <a:t>China’s themes continued:</a:t>
            </a:r>
          </a:p>
          <a:p>
            <a:pPr marL="0" indent="0">
              <a:buNone/>
            </a:pPr>
            <a:r>
              <a:rPr lang="en-US" b="1" dirty="0" smtClean="0"/>
              <a:t>Barriers:</a:t>
            </a:r>
          </a:p>
          <a:p>
            <a:r>
              <a:rPr lang="en-US" dirty="0"/>
              <a:t>Chronic disease prevention is not a priority for appointed officials </a:t>
            </a:r>
            <a:endParaRPr lang="en-US" dirty="0" smtClean="0"/>
          </a:p>
          <a:p>
            <a:pPr lvl="1"/>
            <a:r>
              <a:rPr lang="en-US" sz="1600" b="1" dirty="0" smtClean="0"/>
              <a:t>Chronic disease prevention is not a priority for appointed officials:  </a:t>
            </a:r>
            <a:r>
              <a:rPr lang="en-US" sz="1600" i="1" dirty="0"/>
              <a:t>“Infectious disease is still being put in front of [chronic disease]. Infectious disease like Severe Acute Respiratory Syndrome (SARS), just one person came for treatment , but more than ten thousand Chinese Yuan was </a:t>
            </a:r>
            <a:r>
              <a:rPr lang="en-US" sz="1600" i="1" dirty="0" smtClean="0"/>
              <a:t>spent…”  </a:t>
            </a:r>
            <a:r>
              <a:rPr lang="en-US" sz="1600" i="1" dirty="0"/>
              <a:t>[China, 5</a:t>
            </a:r>
            <a:r>
              <a:rPr lang="en-US" sz="1600" i="1" dirty="0" smtClean="0"/>
              <a:t>]</a:t>
            </a:r>
          </a:p>
          <a:p>
            <a:pPr marL="457200" lvl="1" indent="0">
              <a:buNone/>
            </a:pPr>
            <a:endParaRPr lang="en-US" sz="1600" i="1" dirty="0" smtClean="0"/>
          </a:p>
          <a:p>
            <a:r>
              <a:rPr lang="en-US" dirty="0"/>
              <a:t>Unrealistic policy goals between the central and local levels of </a:t>
            </a:r>
            <a:r>
              <a:rPr lang="en-US" dirty="0" smtClean="0"/>
              <a:t>government</a:t>
            </a:r>
            <a:endParaRPr lang="en-US" sz="2000" i="1" dirty="0" smtClean="0"/>
          </a:p>
          <a:p>
            <a:pPr lvl="1"/>
            <a:r>
              <a:rPr lang="en-US" sz="1600" b="1" dirty="0"/>
              <a:t>Unrealistic policy goals between the central and local levels of </a:t>
            </a:r>
            <a:r>
              <a:rPr lang="en-US" sz="1600" b="1" dirty="0" smtClean="0"/>
              <a:t>government</a:t>
            </a:r>
            <a:r>
              <a:rPr lang="en-US" sz="1600" i="1" dirty="0" smtClean="0"/>
              <a:t>: “</a:t>
            </a:r>
            <a:r>
              <a:rPr lang="en-US" sz="1600" i="1" dirty="0"/>
              <a:t>One more challenge is that some of the goals that the government at a higher level wants us to achieve cannot be achieved. I don’t think they did a sound investigation when they made these goals for </a:t>
            </a:r>
            <a:r>
              <a:rPr lang="en-US" sz="1600" i="1" dirty="0" smtClean="0"/>
              <a:t>us...” </a:t>
            </a:r>
            <a:r>
              <a:rPr lang="en-US" sz="1600" i="1" dirty="0"/>
              <a:t>[China, 1</a:t>
            </a:r>
            <a:r>
              <a:rPr lang="en-US" sz="1600" i="1" dirty="0" smtClean="0"/>
              <a:t>]</a:t>
            </a:r>
            <a:endParaRPr lang="en-US" sz="16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402" y="134628"/>
            <a:ext cx="2449528" cy="1584989"/>
          </a:xfrm>
          <a:prstGeom prst="rect">
            <a:avLst/>
          </a:prstGeom>
        </p:spPr>
      </p:pic>
    </p:spTree>
    <p:extLst>
      <p:ext uri="{BB962C8B-B14F-4D97-AF65-F5344CB8AC3E}">
        <p14:creationId xmlns:p14="http://schemas.microsoft.com/office/powerpoint/2010/main" val="3488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Country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United States’ themes:</a:t>
            </a:r>
          </a:p>
          <a:p>
            <a:pPr marL="0" indent="0">
              <a:buNone/>
            </a:pPr>
            <a:r>
              <a:rPr lang="en-US" b="1" dirty="0"/>
              <a:t>Barriers: </a:t>
            </a:r>
          </a:p>
          <a:p>
            <a:r>
              <a:rPr lang="en-US" dirty="0"/>
              <a:t>Chronic disease is not a priority for elected </a:t>
            </a:r>
            <a:r>
              <a:rPr lang="en-US" dirty="0" smtClean="0"/>
              <a:t>officials</a:t>
            </a:r>
          </a:p>
          <a:p>
            <a:pPr lvl="1"/>
            <a:r>
              <a:rPr lang="en-US" sz="1600" b="1" dirty="0" smtClean="0"/>
              <a:t>Chronic disease is not a priority for elected officials: </a:t>
            </a:r>
            <a:r>
              <a:rPr lang="en-US" sz="1600" i="1" dirty="0" smtClean="0"/>
              <a:t>“It’s so hard to justify spending money on prevention...” [U.S., 7]</a:t>
            </a:r>
          </a:p>
          <a:p>
            <a:r>
              <a:rPr lang="en-US" dirty="0"/>
              <a:t>Elected officials are not </a:t>
            </a:r>
            <a:r>
              <a:rPr lang="en-US" dirty="0" smtClean="0"/>
              <a:t>data-driven</a:t>
            </a:r>
            <a:endParaRPr lang="en-US" sz="2000" i="1" dirty="0" smtClean="0"/>
          </a:p>
          <a:p>
            <a:pPr lvl="1"/>
            <a:r>
              <a:rPr lang="en-US" sz="1600" b="1" dirty="0" smtClean="0"/>
              <a:t>Elected officials are not data driven</a:t>
            </a:r>
            <a:r>
              <a:rPr lang="en-US" sz="1600" i="1" dirty="0"/>
              <a:t>: “Leaders who value antidotes that affirm their biases over evidence regardless of the source of the evidence, we have had them tell us publicly that they don’t believe the data we have been using that’s from the American Lung </a:t>
            </a:r>
            <a:r>
              <a:rPr lang="en-US" sz="1600" i="1" dirty="0" smtClean="0"/>
              <a:t>Association….” </a:t>
            </a:r>
            <a:r>
              <a:rPr lang="en-US" sz="1600" i="1" dirty="0"/>
              <a:t>[U.S., 7</a:t>
            </a:r>
            <a:r>
              <a:rPr lang="en-US" sz="1600" i="1" dirty="0" smtClean="0"/>
              <a:t>]</a:t>
            </a:r>
          </a:p>
          <a:p>
            <a:pPr marL="457200" lvl="1" indent="0">
              <a:buNone/>
            </a:pPr>
            <a:endParaRPr lang="en-US" sz="1600" i="1" dirty="0" smtClean="0"/>
          </a:p>
          <a:p>
            <a:pPr marL="0" indent="0">
              <a:buNone/>
            </a:pPr>
            <a:r>
              <a:rPr lang="en-US" b="1" dirty="0"/>
              <a:t>Facilitators: </a:t>
            </a:r>
          </a:p>
          <a:p>
            <a:r>
              <a:rPr lang="en-US" dirty="0"/>
              <a:t>National funders demand evidence-based </a:t>
            </a:r>
            <a:r>
              <a:rPr lang="en-US" dirty="0" smtClean="0"/>
              <a:t>interventions</a:t>
            </a:r>
            <a:endParaRPr lang="en-US" sz="2000" i="1" dirty="0" smtClean="0"/>
          </a:p>
          <a:p>
            <a:pPr lvl="1"/>
            <a:r>
              <a:rPr lang="en-US" sz="1600" b="1" dirty="0" smtClean="0"/>
              <a:t>National funders demand evidence based interventions</a:t>
            </a:r>
            <a:r>
              <a:rPr lang="en-US" sz="1600" b="1" dirty="0"/>
              <a:t>: </a:t>
            </a:r>
            <a:r>
              <a:rPr lang="en-US" sz="1600" i="1" dirty="0"/>
              <a:t>“When we pick our strategies, they are already evidence-based. So, creating healthy communities, we cannot elect any strategies that are not already approved as evidence-based by [State] Department of Health and the CDC.” [U.S., 12]</a:t>
            </a:r>
            <a:endParaRPr lang="en-US" sz="1600" i="1" dirty="0" smtClean="0"/>
          </a:p>
          <a:p>
            <a:endParaRPr lang="en-US" sz="20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292" y="150055"/>
            <a:ext cx="2640554" cy="1651450"/>
          </a:xfrm>
          <a:prstGeom prst="rect">
            <a:avLst/>
          </a:prstGeom>
        </p:spPr>
      </p:pic>
    </p:spTree>
    <p:extLst>
      <p:ext uri="{BB962C8B-B14F-4D97-AF65-F5344CB8AC3E}">
        <p14:creationId xmlns:p14="http://schemas.microsoft.com/office/powerpoint/2010/main" val="28120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67202" y="1281160"/>
            <a:ext cx="8650111" cy="5242470"/>
          </a:xfrm>
        </p:spPr>
        <p:txBody>
          <a:bodyPr>
            <a:normAutofit fontScale="85000" lnSpcReduction="10000"/>
          </a:bodyPr>
          <a:lstStyle/>
          <a:p>
            <a:pPr marL="0" indent="0">
              <a:buNone/>
            </a:pPr>
            <a:r>
              <a:rPr lang="en-US" b="1" dirty="0" smtClean="0"/>
              <a:t>Common Themes: </a:t>
            </a:r>
          </a:p>
          <a:p>
            <a:r>
              <a:rPr lang="en-US" u="sng" dirty="0" smtClean="0"/>
              <a:t>Funding</a:t>
            </a:r>
            <a:r>
              <a:rPr lang="en-US" dirty="0" smtClean="0"/>
              <a:t> issues was a common theme, but reasons for funding barriers varied. </a:t>
            </a:r>
          </a:p>
          <a:p>
            <a:pPr lvl="1"/>
            <a:r>
              <a:rPr lang="en-US" dirty="0" smtClean="0"/>
              <a:t>Political structures, changes, and ideologies have impacted commitments to public health across all countries. </a:t>
            </a:r>
          </a:p>
          <a:p>
            <a:pPr lvl="1"/>
            <a:r>
              <a:rPr lang="en-US" dirty="0" smtClean="0"/>
              <a:t>NGO funding may be a hopeful place for such long-term funding to take root. </a:t>
            </a:r>
          </a:p>
          <a:p>
            <a:pPr marL="457200" lvl="1" indent="0">
              <a:buNone/>
            </a:pPr>
            <a:endParaRPr lang="en-US" dirty="0" smtClean="0"/>
          </a:p>
          <a:p>
            <a:r>
              <a:rPr lang="en-US" dirty="0" smtClean="0"/>
              <a:t>Common theme that </a:t>
            </a:r>
            <a:r>
              <a:rPr lang="en-US" u="sng" dirty="0" smtClean="0"/>
              <a:t>chronic disease is not an attractive area to fund</a:t>
            </a:r>
            <a:r>
              <a:rPr lang="en-US" dirty="0" smtClean="0"/>
              <a:t> </a:t>
            </a:r>
            <a:r>
              <a:rPr lang="en-US" dirty="0" smtClean="0"/>
              <a:t>for elected leaders because </a:t>
            </a:r>
            <a:r>
              <a:rPr lang="en-US" dirty="0" smtClean="0"/>
              <a:t>it is not a quick or easy win. </a:t>
            </a:r>
          </a:p>
          <a:p>
            <a:pPr lvl="1"/>
            <a:r>
              <a:rPr lang="en-US" dirty="0" smtClean="0"/>
              <a:t>Some ways to address this issue are: </a:t>
            </a:r>
          </a:p>
          <a:p>
            <a:pPr lvl="2"/>
            <a:r>
              <a:rPr lang="en-US" dirty="0" smtClean="0"/>
              <a:t>Leverage the reality that chronic disease outweighs infectious disease in all four </a:t>
            </a:r>
            <a:r>
              <a:rPr lang="en-US" dirty="0" smtClean="0"/>
              <a:t>countries</a:t>
            </a:r>
            <a:endParaRPr lang="en-US" dirty="0" smtClean="0"/>
          </a:p>
          <a:p>
            <a:pPr lvl="2"/>
            <a:r>
              <a:rPr lang="en-US" dirty="0" smtClean="0"/>
              <a:t>Meeting </a:t>
            </a:r>
            <a:r>
              <a:rPr lang="en-US" dirty="0"/>
              <a:t>policy makers where they </a:t>
            </a:r>
            <a:r>
              <a:rPr lang="en-US" dirty="0" smtClean="0"/>
              <a:t>are</a:t>
            </a:r>
          </a:p>
          <a:p>
            <a:pPr lvl="2"/>
            <a:r>
              <a:rPr lang="en-US" dirty="0" smtClean="0"/>
              <a:t>Present </a:t>
            </a:r>
            <a:r>
              <a:rPr lang="en-US" dirty="0"/>
              <a:t>evidence in a way that speaks to </a:t>
            </a:r>
            <a:r>
              <a:rPr lang="en-US" dirty="0" smtClean="0"/>
              <a:t>policy makers</a:t>
            </a:r>
            <a:endParaRPr lang="en-US" dirty="0" smtClean="0"/>
          </a:p>
          <a:p>
            <a:pPr lvl="2"/>
            <a:r>
              <a:rPr lang="en-US" dirty="0" smtClean="0"/>
              <a:t>Increase collaborations with </a:t>
            </a:r>
            <a:r>
              <a:rPr lang="en-US" dirty="0" smtClean="0"/>
              <a:t>policy makers</a:t>
            </a:r>
            <a:endParaRPr lang="en-US" dirty="0"/>
          </a:p>
          <a:p>
            <a:endParaRPr lang="en-US" dirty="0" smtClean="0"/>
          </a:p>
          <a:p>
            <a:endParaRPr lang="en-US" dirty="0"/>
          </a:p>
        </p:txBody>
      </p:sp>
    </p:spTree>
    <p:extLst>
      <p:ext uri="{BB962C8B-B14F-4D97-AF65-F5344CB8AC3E}">
        <p14:creationId xmlns:p14="http://schemas.microsoft.com/office/powerpoint/2010/main" val="4692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Continued </a:t>
            </a:r>
            <a:endParaRPr lang="en-US" dirty="0"/>
          </a:p>
        </p:txBody>
      </p:sp>
      <p:sp>
        <p:nvSpPr>
          <p:cNvPr id="3" name="Content Placeholder 2"/>
          <p:cNvSpPr>
            <a:spLocks noGrp="1"/>
          </p:cNvSpPr>
          <p:nvPr>
            <p:ph idx="1"/>
          </p:nvPr>
        </p:nvSpPr>
        <p:spPr>
          <a:xfrm>
            <a:off x="493889" y="1417638"/>
            <a:ext cx="8650111" cy="4960584"/>
          </a:xfrm>
        </p:spPr>
        <p:txBody>
          <a:bodyPr>
            <a:normAutofit fontScale="92500" lnSpcReduction="10000"/>
          </a:bodyPr>
          <a:lstStyle/>
          <a:p>
            <a:pPr marL="0" indent="0">
              <a:buNone/>
            </a:pPr>
            <a:r>
              <a:rPr lang="en-US" b="1" dirty="0" smtClean="0"/>
              <a:t>Country-specific issues that may contribute to themes: </a:t>
            </a:r>
          </a:p>
          <a:p>
            <a:pPr>
              <a:buFont typeface="Arial" panose="020B0604020202020204" pitchFamily="34" charset="0"/>
              <a:buChar char="•"/>
            </a:pPr>
            <a:r>
              <a:rPr lang="en-US" b="1" dirty="0" smtClean="0"/>
              <a:t>China: </a:t>
            </a:r>
            <a:r>
              <a:rPr lang="en-US" dirty="0" smtClean="0"/>
              <a:t>Authoritarian government structure; national offices set health goals and can inhibit EBCDP.</a:t>
            </a:r>
          </a:p>
          <a:p>
            <a:pPr>
              <a:buFont typeface="Arial" panose="020B0604020202020204" pitchFamily="34" charset="0"/>
              <a:buChar char="•"/>
            </a:pPr>
            <a:endParaRPr lang="en-US" dirty="0" smtClean="0"/>
          </a:p>
          <a:p>
            <a:pPr>
              <a:buFont typeface="Arial" panose="020B0604020202020204" pitchFamily="34" charset="0"/>
              <a:buChar char="•"/>
            </a:pPr>
            <a:r>
              <a:rPr lang="en-US" b="1" dirty="0" smtClean="0"/>
              <a:t>China and Brazil: </a:t>
            </a:r>
            <a:r>
              <a:rPr lang="en-US" dirty="0" smtClean="0"/>
              <a:t>The literature suggests EBCDP is less developed, which may contribute to the lack of value of it; using storytelling approaches may convince government officials more. </a:t>
            </a:r>
          </a:p>
          <a:p>
            <a:pPr>
              <a:buFont typeface="Arial" panose="020B0604020202020204" pitchFamily="34" charset="0"/>
              <a:buChar char="•"/>
            </a:pPr>
            <a:endParaRPr lang="en-US" dirty="0" smtClean="0"/>
          </a:p>
          <a:p>
            <a:pPr>
              <a:buFont typeface="Arial" panose="020B0604020202020204" pitchFamily="34" charset="0"/>
              <a:buChar char="•"/>
            </a:pPr>
            <a:r>
              <a:rPr lang="en-US" b="1" dirty="0" smtClean="0"/>
              <a:t>United States and Australia: </a:t>
            </a:r>
            <a:r>
              <a:rPr lang="en-US" dirty="0" smtClean="0"/>
              <a:t>Strong evidence bases in these countries likely inform the requirements of funders to employ evidence based practice. </a:t>
            </a:r>
          </a:p>
          <a:p>
            <a:pPr lvl="1"/>
            <a:endParaRPr lang="en-US" b="1" dirty="0" smtClean="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10574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Limitations</a:t>
            </a:r>
            <a:endParaRPr lang="en-US" dirty="0"/>
          </a:p>
        </p:txBody>
      </p:sp>
      <p:sp>
        <p:nvSpPr>
          <p:cNvPr id="3" name="Content Placeholder 2"/>
          <p:cNvSpPr>
            <a:spLocks noGrp="1"/>
          </p:cNvSpPr>
          <p:nvPr>
            <p:ph idx="1"/>
          </p:nvPr>
        </p:nvSpPr>
        <p:spPr>
          <a:xfrm>
            <a:off x="493889" y="1417637"/>
            <a:ext cx="8650111" cy="5126037"/>
          </a:xfrm>
        </p:spPr>
        <p:txBody>
          <a:bodyPr>
            <a:normAutofit fontScale="92500" lnSpcReduction="20000"/>
          </a:bodyPr>
          <a:lstStyle/>
          <a:p>
            <a:pPr marL="57150" indent="0">
              <a:spcAft>
                <a:spcPts val="600"/>
              </a:spcAft>
              <a:buNone/>
            </a:pPr>
            <a:r>
              <a:rPr lang="en-US" b="1" dirty="0"/>
              <a:t>Limitations: </a:t>
            </a:r>
            <a:endParaRPr lang="en-US" b="1" dirty="0" smtClean="0"/>
          </a:p>
          <a:p>
            <a:pPr marL="514350" indent="-457200">
              <a:spcAft>
                <a:spcPts val="600"/>
              </a:spcAft>
            </a:pPr>
            <a:r>
              <a:rPr lang="en-US" sz="2600" dirty="0"/>
              <a:t>Having interviewers in each country led to some inconsistencies with probing/depth of interviews, even though all interviewers were provided the same training</a:t>
            </a:r>
            <a:r>
              <a:rPr lang="en-US" sz="2600" dirty="0" smtClean="0"/>
              <a:t>.</a:t>
            </a:r>
          </a:p>
          <a:p>
            <a:pPr marL="514350" indent="-457200">
              <a:spcAft>
                <a:spcPts val="600"/>
              </a:spcAft>
            </a:pPr>
            <a:r>
              <a:rPr lang="en-US" sz="2600" dirty="0" smtClean="0"/>
              <a:t>Due to lack of equivalent roles across countries, interviews were completed with </a:t>
            </a:r>
            <a:r>
              <a:rPr lang="en-US" sz="2600" dirty="0"/>
              <a:t>people in slightly different roles of chronic disease </a:t>
            </a:r>
            <a:r>
              <a:rPr lang="en-US" sz="2600" dirty="0" smtClean="0"/>
              <a:t>prevention. </a:t>
            </a:r>
            <a:endParaRPr lang="en-US" sz="2600" dirty="0"/>
          </a:p>
          <a:p>
            <a:pPr marL="57150" indent="0">
              <a:spcAft>
                <a:spcPts val="600"/>
              </a:spcAft>
              <a:buNone/>
            </a:pPr>
            <a:r>
              <a:rPr lang="en-US" b="1" dirty="0" smtClean="0"/>
              <a:t>Strengths: </a:t>
            </a:r>
          </a:p>
          <a:p>
            <a:pPr marL="514350" indent="-457200">
              <a:spcAft>
                <a:spcPts val="600"/>
              </a:spcAft>
            </a:pPr>
            <a:r>
              <a:rPr lang="en-US" sz="2600" dirty="0"/>
              <a:t>Research team performed triple coding for a large percentage of the interviews.</a:t>
            </a:r>
          </a:p>
          <a:p>
            <a:pPr marL="514350" indent="-457200">
              <a:spcAft>
                <a:spcPts val="600"/>
              </a:spcAft>
            </a:pPr>
            <a:r>
              <a:rPr lang="en-US" sz="2600" dirty="0" smtClean="0"/>
              <a:t>First </a:t>
            </a:r>
            <a:r>
              <a:rPr lang="en-US" sz="2600" dirty="0" smtClean="0"/>
              <a:t>study of its kind; uncharted evidence-base calls for qualitative, exploratory analysis.</a:t>
            </a:r>
          </a:p>
          <a:p>
            <a:pPr marL="514350" indent="-457200">
              <a:spcAft>
                <a:spcPts val="600"/>
              </a:spcAft>
            </a:pPr>
            <a:r>
              <a:rPr lang="en-US" sz="2600" dirty="0" smtClean="0"/>
              <a:t>Standard </a:t>
            </a:r>
            <a:r>
              <a:rPr lang="en-US" sz="2600" dirty="0"/>
              <a:t>semi-structured interview guide used across </a:t>
            </a:r>
            <a:r>
              <a:rPr lang="en-US" sz="2600" dirty="0" smtClean="0"/>
              <a:t>countries.</a:t>
            </a:r>
          </a:p>
          <a:p>
            <a:pPr marL="514350" indent="-457200"/>
            <a:endParaRPr lang="en-US" dirty="0" smtClean="0"/>
          </a:p>
          <a:p>
            <a:pPr marL="514350" indent="-457200"/>
            <a:endParaRPr lang="en-US" b="1" dirty="0" smtClean="0"/>
          </a:p>
          <a:p>
            <a:pPr marL="57150" indent="0">
              <a:buNone/>
            </a:pPr>
            <a:endParaRPr lang="en-US" b="1" dirty="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25253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93889" y="1417637"/>
            <a:ext cx="8650111" cy="5174231"/>
          </a:xfrm>
        </p:spPr>
        <p:txBody>
          <a:bodyPr>
            <a:normAutofit fontScale="92500" lnSpcReduction="10000"/>
          </a:bodyPr>
          <a:lstStyle/>
          <a:p>
            <a:pPr marL="0" indent="0">
              <a:buNone/>
            </a:pPr>
            <a:r>
              <a:rPr lang="en-US" b="1" dirty="0" smtClean="0"/>
              <a:t>Findings from this study can: </a:t>
            </a:r>
          </a:p>
          <a:p>
            <a:pPr>
              <a:spcBef>
                <a:spcPts val="600"/>
              </a:spcBef>
              <a:spcAft>
                <a:spcPts val="600"/>
              </a:spcAft>
              <a:buFont typeface="Arial" panose="020B0604020202020204" pitchFamily="34" charset="0"/>
              <a:buChar char="•"/>
            </a:pPr>
            <a:r>
              <a:rPr lang="en-US" sz="2600" dirty="0" smtClean="0"/>
              <a:t>Aid public health professionals in </a:t>
            </a:r>
            <a:r>
              <a:rPr lang="en-US" sz="2600" dirty="0"/>
              <a:t>advocating for conditions and policies that encourage evidence-based practice and more proactively respond to barriers. </a:t>
            </a:r>
            <a:endParaRPr lang="en-US" sz="2600" dirty="0" smtClean="0"/>
          </a:p>
          <a:p>
            <a:pPr>
              <a:spcBef>
                <a:spcPts val="600"/>
              </a:spcBef>
              <a:spcAft>
                <a:spcPts val="600"/>
              </a:spcAft>
              <a:buFont typeface="Arial" panose="020B0604020202020204" pitchFamily="34" charset="0"/>
              <a:buChar char="•"/>
            </a:pPr>
            <a:r>
              <a:rPr lang="en-US" sz="2600" dirty="0" smtClean="0"/>
              <a:t>Be coupled </a:t>
            </a:r>
            <a:r>
              <a:rPr lang="en-US" sz="2600" dirty="0"/>
              <a:t>with insight into other macro-level contextual </a:t>
            </a:r>
            <a:r>
              <a:rPr lang="en-US" sz="2600" dirty="0" smtClean="0"/>
              <a:t>factors. </a:t>
            </a:r>
          </a:p>
          <a:p>
            <a:pPr>
              <a:spcBef>
                <a:spcPts val="600"/>
              </a:spcBef>
              <a:spcAft>
                <a:spcPts val="600"/>
              </a:spcAft>
              <a:buFont typeface="Arial" panose="020B0604020202020204" pitchFamily="34" charset="0"/>
              <a:buChar char="•"/>
            </a:pPr>
            <a:r>
              <a:rPr lang="en-US" sz="2600" dirty="0"/>
              <a:t>B</a:t>
            </a:r>
            <a:r>
              <a:rPr lang="en-US" sz="2600" dirty="0" smtClean="0"/>
              <a:t>ring </a:t>
            </a:r>
            <a:r>
              <a:rPr lang="en-US" sz="2600" dirty="0"/>
              <a:t>a foundational understanding upon which future cross-country measurement development and larger, quantitative studies can build. </a:t>
            </a:r>
          </a:p>
          <a:p>
            <a:pPr>
              <a:spcBef>
                <a:spcPts val="600"/>
              </a:spcBef>
              <a:spcAft>
                <a:spcPts val="600"/>
              </a:spcAft>
              <a:buFont typeface="Arial" panose="020B0604020202020204" pitchFamily="34" charset="0"/>
              <a:buChar char="•"/>
            </a:pPr>
            <a:r>
              <a:rPr lang="en-US" sz="2600" dirty="0" smtClean="0"/>
              <a:t>Improve shared, cross-country measurement of barriers and facilitators. </a:t>
            </a:r>
          </a:p>
          <a:p>
            <a:pPr>
              <a:spcBef>
                <a:spcPts val="600"/>
              </a:spcBef>
              <a:spcAft>
                <a:spcPts val="600"/>
              </a:spcAft>
              <a:buFont typeface="Arial" panose="020B0604020202020204" pitchFamily="34" charset="0"/>
              <a:buChar char="•"/>
            </a:pPr>
            <a:r>
              <a:rPr lang="en-US" sz="2600" dirty="0" smtClean="0"/>
              <a:t>Inform a </a:t>
            </a:r>
            <a:r>
              <a:rPr lang="en-US" sz="2600" dirty="0"/>
              <a:t>global evidence base and will enhance understanding of the contextual influences crucial to supporting implementation</a:t>
            </a:r>
            <a:r>
              <a:rPr lang="en-US" sz="2600" dirty="0" smtClean="0"/>
              <a:t>.</a:t>
            </a:r>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1106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a:t>
            </a:r>
            <a:endParaRPr lang="en-US" dirty="0"/>
          </a:p>
        </p:txBody>
      </p:sp>
      <p:sp>
        <p:nvSpPr>
          <p:cNvPr id="3" name="Content Placeholder 2"/>
          <p:cNvSpPr>
            <a:spLocks noGrp="1"/>
          </p:cNvSpPr>
          <p:nvPr>
            <p:ph idx="1"/>
          </p:nvPr>
        </p:nvSpPr>
        <p:spPr>
          <a:xfrm>
            <a:off x="493889" y="1417637"/>
            <a:ext cx="8650111" cy="5174231"/>
          </a:xfrm>
        </p:spPr>
        <p:txBody>
          <a:bodyPr>
            <a:normAutofit/>
          </a:bodyPr>
          <a:lstStyle/>
          <a:p>
            <a:r>
              <a:rPr lang="en-US" dirty="0" smtClean="0"/>
              <a:t>This study was used to inform the development of a quantitative tool to evaluate EBCDP in these four countries. </a:t>
            </a:r>
          </a:p>
          <a:p>
            <a:r>
              <a:rPr lang="en-US" dirty="0" smtClean="0"/>
              <a:t>Surveys were disseminated in all four countries, and papers are currently being written on quantitative findings. </a:t>
            </a:r>
            <a:endParaRPr lang="en-US" dirty="0" smtClean="0"/>
          </a:p>
          <a:p>
            <a:pPr marL="457200" lvl="1" indent="0">
              <a:buNone/>
            </a:pPr>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445664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11" y="2484609"/>
            <a:ext cx="7237465" cy="980194"/>
          </a:xfrm>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endParaRPr lang="en-US" dirty="0" smtClean="0"/>
          </a:p>
        </p:txBody>
      </p:sp>
    </p:spTree>
    <p:extLst>
      <p:ext uri="{BB962C8B-B14F-4D97-AF65-F5344CB8AC3E}">
        <p14:creationId xmlns:p14="http://schemas.microsoft.com/office/powerpoint/2010/main" val="1089960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Questions?</a:t>
            </a: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r>
              <a:rPr lang="en-US" b="1" dirty="0" smtClean="0"/>
              <a:t>Contact information: </a:t>
            </a:r>
          </a:p>
          <a:p>
            <a:pPr marL="0" indent="0" algn="ctr">
              <a:buNone/>
            </a:pPr>
            <a:r>
              <a:rPr lang="en-US" dirty="0" smtClean="0"/>
              <a:t>Anna </a:t>
            </a:r>
            <a:r>
              <a:rPr lang="en-US" dirty="0" err="1" smtClean="0"/>
              <a:t>deRuyter</a:t>
            </a:r>
            <a:r>
              <a:rPr lang="en-US" dirty="0" smtClean="0"/>
              <a:t>, MPH/MSW 2017</a:t>
            </a:r>
          </a:p>
          <a:p>
            <a:pPr marL="0" indent="0" algn="ctr">
              <a:buNone/>
            </a:pPr>
            <a:r>
              <a:rPr lang="en-US" dirty="0" smtClean="0">
                <a:hlinkClick r:id="rId3"/>
              </a:rPr>
              <a:t>a.deRuyter@wustl.edu</a:t>
            </a:r>
            <a:endParaRPr lang="en-US" dirty="0"/>
          </a:p>
        </p:txBody>
      </p:sp>
    </p:spTree>
    <p:extLst>
      <p:ext uri="{BB962C8B-B14F-4D97-AF65-F5344CB8AC3E}">
        <p14:creationId xmlns:p14="http://schemas.microsoft.com/office/powerpoint/2010/main" val="3163089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Chronic diseases (CD) are </a:t>
            </a:r>
            <a:r>
              <a:rPr lang="en-US" u="sng" dirty="0" smtClean="0"/>
              <a:t>increasing rapidly </a:t>
            </a:r>
            <a:r>
              <a:rPr lang="en-US" dirty="0" smtClean="0"/>
              <a:t>across the world.</a:t>
            </a:r>
          </a:p>
          <a:p>
            <a:endParaRPr lang="en-US" dirty="0" smtClean="0"/>
          </a:p>
          <a:p>
            <a:r>
              <a:rPr lang="en-US" dirty="0" smtClean="0"/>
              <a:t>CDs are responsible for </a:t>
            </a:r>
            <a:r>
              <a:rPr lang="en-US" u="sng" dirty="0" smtClean="0"/>
              <a:t>60% of deaths </a:t>
            </a:r>
            <a:r>
              <a:rPr lang="en-US" dirty="0" smtClean="0"/>
              <a:t>worldwide. </a:t>
            </a:r>
          </a:p>
          <a:p>
            <a:pPr marL="0" indent="0">
              <a:buNone/>
            </a:pPr>
            <a:endParaRPr lang="en-US" dirty="0" smtClean="0"/>
          </a:p>
          <a:p>
            <a:r>
              <a:rPr lang="en-US" dirty="0" smtClean="0"/>
              <a:t>CDs have negative </a:t>
            </a:r>
            <a:r>
              <a:rPr lang="en-US" u="sng" dirty="0" smtClean="0"/>
              <a:t>social</a:t>
            </a:r>
            <a:r>
              <a:rPr lang="en-US" dirty="0" smtClean="0"/>
              <a:t> and </a:t>
            </a:r>
            <a:r>
              <a:rPr lang="en-US" u="sng" dirty="0" smtClean="0"/>
              <a:t>economic</a:t>
            </a:r>
            <a:r>
              <a:rPr lang="en-US" dirty="0" smtClean="0"/>
              <a:t> impacts.</a:t>
            </a:r>
          </a:p>
          <a:p>
            <a:endParaRPr lang="en-US" dirty="0" smtClean="0"/>
          </a:p>
          <a:p>
            <a:r>
              <a:rPr lang="en-US" dirty="0"/>
              <a:t>Improved </a:t>
            </a:r>
            <a:r>
              <a:rPr lang="en-US" u="sng" dirty="0"/>
              <a:t>implementation</a:t>
            </a:r>
            <a:r>
              <a:rPr lang="en-US" dirty="0"/>
              <a:t> and </a:t>
            </a:r>
            <a:r>
              <a:rPr lang="en-US" u="sng" dirty="0"/>
              <a:t>dissemination</a:t>
            </a:r>
            <a:r>
              <a:rPr lang="en-US" dirty="0"/>
              <a:t> of </a:t>
            </a:r>
            <a:r>
              <a:rPr lang="en-US" dirty="0" smtClean="0"/>
              <a:t>evidence-based chronic disease prevention (</a:t>
            </a:r>
            <a:r>
              <a:rPr lang="en-US" dirty="0" smtClean="0"/>
              <a:t>EBCDP) </a:t>
            </a:r>
            <a:r>
              <a:rPr lang="en-US" dirty="0"/>
              <a:t>interventions can reduce this global burden. </a:t>
            </a:r>
            <a:endParaRPr lang="en-US" dirty="0" smtClean="0"/>
          </a:p>
          <a:p>
            <a:endParaRPr lang="en-US" dirty="0" smtClean="0"/>
          </a:p>
          <a:p>
            <a:endParaRPr lang="en-US" dirty="0" smtClean="0"/>
          </a:p>
        </p:txBody>
      </p:sp>
    </p:spTree>
    <p:extLst>
      <p:ext uri="{BB962C8B-B14F-4D97-AF65-F5344CB8AC3E}">
        <p14:creationId xmlns:p14="http://schemas.microsoft.com/office/powerpoint/2010/main" val="380182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Gaps</a:t>
            </a:r>
            <a:endParaRPr lang="en-US" dirty="0"/>
          </a:p>
        </p:txBody>
      </p:sp>
      <p:sp>
        <p:nvSpPr>
          <p:cNvPr id="3" name="Content Placeholder 2"/>
          <p:cNvSpPr>
            <a:spLocks noGrp="1"/>
          </p:cNvSpPr>
          <p:nvPr>
            <p:ph idx="1"/>
          </p:nvPr>
        </p:nvSpPr>
        <p:spPr>
          <a:xfrm>
            <a:off x="467202" y="1421049"/>
            <a:ext cx="8142111" cy="5116229"/>
          </a:xfrm>
        </p:spPr>
        <p:txBody>
          <a:bodyPr>
            <a:normAutofit fontScale="92500" lnSpcReduction="10000"/>
          </a:bodyPr>
          <a:lstStyle/>
          <a:p>
            <a:r>
              <a:rPr lang="en-US" u="sng" dirty="0" smtClean="0"/>
              <a:t>Disconnect</a:t>
            </a:r>
            <a:r>
              <a:rPr lang="en-US" dirty="0" smtClean="0"/>
              <a:t> between desire to use EBCDP and implementation of it. </a:t>
            </a:r>
          </a:p>
          <a:p>
            <a:pPr marL="0" indent="0">
              <a:buNone/>
            </a:pPr>
            <a:endParaRPr lang="en-US" dirty="0"/>
          </a:p>
          <a:p>
            <a:r>
              <a:rPr lang="en-US" u="sng" dirty="0" smtClean="0"/>
              <a:t>“One </a:t>
            </a:r>
            <a:r>
              <a:rPr lang="en-US" u="sng" dirty="0"/>
              <a:t>size fits all”</a:t>
            </a:r>
            <a:r>
              <a:rPr lang="en-US" dirty="0"/>
              <a:t> approach will not </a:t>
            </a:r>
            <a:r>
              <a:rPr lang="en-US" dirty="0" smtClean="0"/>
              <a:t>work across diverse countries and as </a:t>
            </a:r>
            <a:r>
              <a:rPr lang="en-US" dirty="0"/>
              <a:t>the complexity of the </a:t>
            </a:r>
            <a:r>
              <a:rPr lang="en-US" dirty="0" smtClean="0"/>
              <a:t>CD problem evolves</a:t>
            </a:r>
            <a:r>
              <a:rPr lang="en-US" dirty="0"/>
              <a:t>. </a:t>
            </a:r>
            <a:endParaRPr lang="en-US" dirty="0" smtClean="0"/>
          </a:p>
          <a:p>
            <a:endParaRPr lang="en-US" dirty="0"/>
          </a:p>
          <a:p>
            <a:r>
              <a:rPr lang="en-US" u="sng" dirty="0" smtClean="0"/>
              <a:t>Lack of research </a:t>
            </a:r>
            <a:r>
              <a:rPr lang="en-US" dirty="0" smtClean="0"/>
              <a:t>on </a:t>
            </a:r>
            <a:r>
              <a:rPr lang="en-US" dirty="0"/>
              <a:t>how </a:t>
            </a:r>
            <a:r>
              <a:rPr lang="en-US" u="sng" dirty="0"/>
              <a:t>political</a:t>
            </a:r>
            <a:r>
              <a:rPr lang="en-US" dirty="0"/>
              <a:t> </a:t>
            </a:r>
            <a:r>
              <a:rPr lang="en-US" dirty="0" smtClean="0"/>
              <a:t>and </a:t>
            </a:r>
            <a:r>
              <a:rPr lang="en-US" u="sng" dirty="0"/>
              <a:t>sociocultural</a:t>
            </a:r>
            <a:r>
              <a:rPr lang="en-US" dirty="0"/>
              <a:t> </a:t>
            </a:r>
            <a:r>
              <a:rPr lang="en-US" dirty="0" smtClean="0"/>
              <a:t>contextual </a:t>
            </a:r>
            <a:r>
              <a:rPr lang="en-US" dirty="0"/>
              <a:t>factors impact the implementation of </a:t>
            </a:r>
            <a:r>
              <a:rPr lang="en-US" dirty="0" smtClean="0"/>
              <a:t>EBCDP.</a:t>
            </a:r>
          </a:p>
          <a:p>
            <a:pPr marL="0" indent="0">
              <a:buNone/>
            </a:pPr>
            <a:endParaRPr lang="en-US" dirty="0" smtClean="0"/>
          </a:p>
          <a:p>
            <a:r>
              <a:rPr lang="en-US" dirty="0" smtClean="0"/>
              <a:t>Even </a:t>
            </a:r>
            <a:r>
              <a:rPr lang="en-US" dirty="0"/>
              <a:t>less is known about how these factors compare </a:t>
            </a:r>
            <a:r>
              <a:rPr lang="en-US" u="sng" dirty="0"/>
              <a:t>across </a:t>
            </a:r>
            <a:r>
              <a:rPr lang="en-US" u="sng" dirty="0" smtClean="0"/>
              <a:t>countries</a:t>
            </a:r>
            <a:r>
              <a:rPr lang="en-US" dirty="0" smtClean="0"/>
              <a:t>.</a:t>
            </a:r>
          </a:p>
          <a:p>
            <a:endParaRPr lang="en-US" dirty="0"/>
          </a:p>
          <a:p>
            <a:endParaRPr lang="en-US" dirty="0" smtClean="0"/>
          </a:p>
          <a:p>
            <a:endParaRPr lang="en-US" dirty="0" smtClean="0"/>
          </a:p>
        </p:txBody>
      </p:sp>
    </p:spTree>
    <p:extLst>
      <p:ext uri="{BB962C8B-B14F-4D97-AF65-F5344CB8AC3E}">
        <p14:creationId xmlns:p14="http://schemas.microsoft.com/office/powerpoint/2010/main" val="204221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a:xfrm>
            <a:off x="493889" y="1498600"/>
            <a:ext cx="8142111" cy="5095240"/>
          </a:xfrm>
        </p:spPr>
        <p:txBody>
          <a:bodyPr>
            <a:normAutofit/>
          </a:bodyPr>
          <a:lstStyle/>
          <a:p>
            <a:r>
              <a:rPr lang="en-US" dirty="0"/>
              <a:t>To explore political and sociocultural factors that influence EBCDP across four countries, Australia, Brazil, China, and the United States</a:t>
            </a:r>
            <a:r>
              <a:rPr lang="en-US" dirty="0" smtClean="0"/>
              <a:t>.</a:t>
            </a:r>
          </a:p>
          <a:p>
            <a:endParaRPr lang="en-US" dirty="0"/>
          </a:p>
          <a:p>
            <a:r>
              <a:rPr lang="en-US" sz="2600" dirty="0" smtClean="0"/>
              <a:t>Countries were selected based on their: </a:t>
            </a:r>
          </a:p>
          <a:p>
            <a:pPr lvl="1">
              <a:spcBef>
                <a:spcPts val="600"/>
              </a:spcBef>
              <a:spcAft>
                <a:spcPts val="600"/>
              </a:spcAft>
            </a:pPr>
            <a:r>
              <a:rPr lang="en-US" sz="2200" dirty="0"/>
              <a:t>H</a:t>
            </a:r>
            <a:r>
              <a:rPr lang="en-US" sz="2200" dirty="0" smtClean="0"/>
              <a:t>igh </a:t>
            </a:r>
            <a:r>
              <a:rPr lang="en-US" sz="2200" dirty="0"/>
              <a:t>prevalence of </a:t>
            </a:r>
            <a:r>
              <a:rPr lang="en-US" sz="2200" dirty="0" smtClean="0"/>
              <a:t>CDs(i.e</a:t>
            </a:r>
            <a:r>
              <a:rPr lang="en-US" sz="2200" dirty="0"/>
              <a:t>. these four countries </a:t>
            </a:r>
            <a:r>
              <a:rPr lang="en-US" sz="2200" dirty="0" smtClean="0"/>
              <a:t>contribute </a:t>
            </a:r>
            <a:r>
              <a:rPr lang="en-US" sz="2200" dirty="0"/>
              <a:t>to 32.9% of the total global burden of </a:t>
            </a:r>
            <a:r>
              <a:rPr lang="en-US" sz="2200" dirty="0" smtClean="0"/>
              <a:t>cancer)</a:t>
            </a:r>
          </a:p>
          <a:p>
            <a:pPr lvl="1">
              <a:spcBef>
                <a:spcPts val="600"/>
              </a:spcBef>
              <a:spcAft>
                <a:spcPts val="600"/>
              </a:spcAft>
            </a:pPr>
            <a:r>
              <a:rPr lang="en-US" sz="2200" dirty="0" smtClean="0"/>
              <a:t>Differing levels </a:t>
            </a:r>
            <a:r>
              <a:rPr lang="en-US" sz="2200" dirty="0"/>
              <a:t>of </a:t>
            </a:r>
            <a:r>
              <a:rPr lang="en-US" sz="2200" dirty="0" smtClean="0"/>
              <a:t>evidence-based EBCDP </a:t>
            </a:r>
            <a:r>
              <a:rPr lang="en-US" sz="2200" dirty="0"/>
              <a:t>literature (i.e. middle-income countries </a:t>
            </a:r>
            <a:r>
              <a:rPr lang="en-US" sz="2200" dirty="0" smtClean="0"/>
              <a:t>had </a:t>
            </a:r>
            <a:r>
              <a:rPr lang="en-US" sz="2200" dirty="0"/>
              <a:t>less evidence-based literature than high-income </a:t>
            </a:r>
            <a:r>
              <a:rPr lang="en-US" sz="2200" dirty="0" smtClean="0"/>
              <a:t>countries)</a:t>
            </a:r>
          </a:p>
          <a:p>
            <a:pPr lvl="1">
              <a:spcBef>
                <a:spcPts val="600"/>
              </a:spcBef>
              <a:spcAft>
                <a:spcPts val="600"/>
              </a:spcAft>
            </a:pPr>
            <a:r>
              <a:rPr lang="en-US" sz="2200" dirty="0" smtClean="0"/>
              <a:t>Positions </a:t>
            </a:r>
            <a:r>
              <a:rPr lang="en-US" sz="2200" dirty="0"/>
              <a:t>as thought leaders in their </a:t>
            </a:r>
            <a:r>
              <a:rPr lang="en-US" sz="2200" dirty="0" smtClean="0"/>
              <a:t>regions</a:t>
            </a:r>
            <a:endParaRPr lang="en-US" sz="2200" dirty="0"/>
          </a:p>
        </p:txBody>
      </p:sp>
    </p:spTree>
    <p:extLst>
      <p:ext uri="{BB962C8B-B14F-4D97-AF65-F5344CB8AC3E}">
        <p14:creationId xmlns:p14="http://schemas.microsoft.com/office/powerpoint/2010/main" val="388660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67202" y="1294808"/>
            <a:ext cx="8676798" cy="5078695"/>
          </a:xfrm>
        </p:spPr>
        <p:txBody>
          <a:bodyPr>
            <a:noAutofit/>
          </a:bodyPr>
          <a:lstStyle/>
          <a:p>
            <a:pPr>
              <a:spcBef>
                <a:spcPts val="600"/>
              </a:spcBef>
              <a:spcAft>
                <a:spcPts val="600"/>
              </a:spcAft>
            </a:pPr>
            <a:r>
              <a:rPr lang="en-US" sz="2650" dirty="0" smtClean="0"/>
              <a:t>Qualitative study </a:t>
            </a:r>
          </a:p>
          <a:p>
            <a:pPr>
              <a:spcBef>
                <a:spcPts val="600"/>
              </a:spcBef>
              <a:spcAft>
                <a:spcPts val="600"/>
              </a:spcAft>
            </a:pPr>
            <a:r>
              <a:rPr lang="en-US" sz="2650" dirty="0" smtClean="0"/>
              <a:t>Team </a:t>
            </a:r>
            <a:r>
              <a:rPr lang="en-US" sz="2650" dirty="0"/>
              <a:t>of 13 investigators from Australia, Brazil, China, and the United </a:t>
            </a:r>
            <a:r>
              <a:rPr lang="en-US" sz="2650" dirty="0" smtClean="0"/>
              <a:t>States. </a:t>
            </a:r>
          </a:p>
          <a:p>
            <a:pPr>
              <a:spcBef>
                <a:spcPts val="600"/>
              </a:spcBef>
              <a:spcAft>
                <a:spcPts val="600"/>
              </a:spcAft>
            </a:pPr>
            <a:r>
              <a:rPr lang="en-US" sz="2650" dirty="0" smtClean="0"/>
              <a:t>Purposive sampling was employed.</a:t>
            </a:r>
          </a:p>
          <a:p>
            <a:pPr>
              <a:spcBef>
                <a:spcPts val="600"/>
              </a:spcBef>
              <a:spcAft>
                <a:spcPts val="600"/>
              </a:spcAft>
            </a:pPr>
            <a:r>
              <a:rPr lang="en-US" sz="2650" dirty="0" smtClean="0"/>
              <a:t>The research team identified </a:t>
            </a:r>
            <a:r>
              <a:rPr lang="en-US" sz="2650" dirty="0"/>
              <a:t>comparable respondents based on </a:t>
            </a:r>
            <a:r>
              <a:rPr lang="en-US" sz="2650" dirty="0" smtClean="0"/>
              <a:t>primary </a:t>
            </a:r>
            <a:r>
              <a:rPr lang="en-US" sz="2650" dirty="0"/>
              <a:t>authority for chronic disease prevention and </a:t>
            </a:r>
            <a:r>
              <a:rPr lang="en-US" sz="2650" dirty="0" smtClean="0"/>
              <a:t>control and </a:t>
            </a:r>
            <a:r>
              <a:rPr lang="en-US" sz="2650" dirty="0"/>
              <a:t>where most funding for EBCDP was </a:t>
            </a:r>
            <a:r>
              <a:rPr lang="en-US" sz="2650" dirty="0" smtClean="0"/>
              <a:t>applied.</a:t>
            </a:r>
            <a:endParaRPr lang="en-US" sz="2650" dirty="0"/>
          </a:p>
          <a:p>
            <a:pPr>
              <a:spcBef>
                <a:spcPts val="600"/>
              </a:spcBef>
              <a:spcAft>
                <a:spcPts val="600"/>
              </a:spcAft>
            </a:pPr>
            <a:r>
              <a:rPr lang="en-US" sz="2650" dirty="0"/>
              <a:t>A Semi-structured interview guide was </a:t>
            </a:r>
            <a:r>
              <a:rPr lang="en-US" sz="2650" dirty="0" smtClean="0"/>
              <a:t>developed based </a:t>
            </a:r>
            <a:r>
              <a:rPr lang="en-US" sz="2650" dirty="0"/>
              <a:t>on a review of the literature and a panel review with experts in EBCDP from each country</a:t>
            </a:r>
            <a:r>
              <a:rPr lang="en-US" sz="2650" dirty="0" smtClean="0"/>
              <a:t>.</a:t>
            </a:r>
          </a:p>
        </p:txBody>
      </p:sp>
    </p:spTree>
    <p:extLst>
      <p:ext uri="{BB962C8B-B14F-4D97-AF65-F5344CB8AC3E}">
        <p14:creationId xmlns:p14="http://schemas.microsoft.com/office/powerpoint/2010/main" val="310452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93889" y="1417638"/>
            <a:ext cx="8142111" cy="5106987"/>
          </a:xfrm>
        </p:spPr>
        <p:txBody>
          <a:bodyPr>
            <a:noAutofit/>
          </a:bodyPr>
          <a:lstStyle/>
          <a:p>
            <a:pPr>
              <a:spcBef>
                <a:spcPts val="600"/>
              </a:spcBef>
              <a:spcAft>
                <a:spcPts val="600"/>
              </a:spcAft>
            </a:pPr>
            <a:r>
              <a:rPr lang="en-US" dirty="0"/>
              <a:t>Interviews with practitioners who work in chronic disease were conducted in all four countries. </a:t>
            </a:r>
            <a:endParaRPr lang="en-US" dirty="0" smtClean="0"/>
          </a:p>
          <a:p>
            <a:pPr>
              <a:spcBef>
                <a:spcPts val="600"/>
              </a:spcBef>
              <a:spcAft>
                <a:spcPts val="600"/>
              </a:spcAft>
            </a:pPr>
            <a:r>
              <a:rPr lang="en-US" dirty="0"/>
              <a:t>Interviews were conducted in the native language, audio recorded, transcribed, and translated to English when necessary. </a:t>
            </a:r>
          </a:p>
          <a:p>
            <a:pPr>
              <a:spcBef>
                <a:spcPts val="600"/>
              </a:spcBef>
              <a:spcAft>
                <a:spcPts val="600"/>
              </a:spcAft>
            </a:pPr>
            <a:r>
              <a:rPr lang="en-US" dirty="0"/>
              <a:t>Thematic saturation was reached by 13 interviews in Australia, 9 in Brazil, 16 in China, and 12 in the United States (total N=50; mean duration=27 minutes). </a:t>
            </a:r>
          </a:p>
          <a:p>
            <a:pPr>
              <a:spcBef>
                <a:spcPts val="600"/>
              </a:spcBef>
              <a:spcAft>
                <a:spcPts val="600"/>
              </a:spcAft>
            </a:pPr>
            <a:r>
              <a:rPr lang="en-US" dirty="0"/>
              <a:t>Qualitative analysis was conducted using NVivo10.</a:t>
            </a:r>
          </a:p>
        </p:txBody>
      </p:sp>
    </p:spTree>
    <p:extLst>
      <p:ext uri="{BB962C8B-B14F-4D97-AF65-F5344CB8AC3E}">
        <p14:creationId xmlns:p14="http://schemas.microsoft.com/office/powerpoint/2010/main" val="295796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Country</a:t>
            </a:r>
            <a:endParaRPr lang="en-US" dirty="0"/>
          </a:p>
        </p:txBody>
      </p:sp>
      <p:sp>
        <p:nvSpPr>
          <p:cNvPr id="3" name="Content Placeholder 2"/>
          <p:cNvSpPr>
            <a:spLocks noGrp="1"/>
          </p:cNvSpPr>
          <p:nvPr>
            <p:ph idx="1"/>
          </p:nvPr>
        </p:nvSpPr>
        <p:spPr>
          <a:xfrm>
            <a:off x="467203" y="1417638"/>
            <a:ext cx="8458434" cy="5092344"/>
          </a:xfrm>
        </p:spPr>
        <p:txBody>
          <a:bodyPr>
            <a:normAutofit fontScale="92500"/>
          </a:bodyPr>
          <a:lstStyle/>
          <a:p>
            <a:pPr marL="0" indent="0">
              <a:buNone/>
            </a:pPr>
            <a:r>
              <a:rPr lang="en-US" sz="3000" dirty="0" smtClean="0"/>
              <a:t>Australia’s themes:</a:t>
            </a:r>
          </a:p>
          <a:p>
            <a:pPr marL="0" indent="0">
              <a:buNone/>
            </a:pPr>
            <a:r>
              <a:rPr lang="en-US" b="1" dirty="0"/>
              <a:t>Barriers: </a:t>
            </a:r>
          </a:p>
          <a:p>
            <a:r>
              <a:rPr lang="en-US" dirty="0"/>
              <a:t> Short-term funding opportunities vs. long-term health outcomes </a:t>
            </a:r>
            <a:endParaRPr lang="en-US" dirty="0" smtClean="0"/>
          </a:p>
          <a:p>
            <a:pPr lvl="1"/>
            <a:r>
              <a:rPr lang="en-US" sz="1600" dirty="0" smtClean="0"/>
              <a:t> </a:t>
            </a:r>
            <a:r>
              <a:rPr lang="en-US" sz="1600" b="1" dirty="0" smtClean="0"/>
              <a:t>Short-term funding</a:t>
            </a:r>
            <a:r>
              <a:rPr lang="en-US" sz="1600" dirty="0" smtClean="0"/>
              <a:t>: </a:t>
            </a:r>
            <a:r>
              <a:rPr lang="en-US" sz="1600" i="1" dirty="0" smtClean="0"/>
              <a:t>“…</a:t>
            </a:r>
            <a:r>
              <a:rPr lang="en-US" sz="1600" i="1" dirty="0"/>
              <a:t>the challenges were around short-term funding. Which doesn't lend itself to prevention activities, which often have medium to longer-term deliverables.” [Australia, 7</a:t>
            </a:r>
            <a:r>
              <a:rPr lang="en-US" sz="1600" i="1" dirty="0" smtClean="0"/>
              <a:t>]</a:t>
            </a:r>
          </a:p>
          <a:p>
            <a:r>
              <a:rPr lang="en-US" dirty="0"/>
              <a:t>Volatility in government funding </a:t>
            </a:r>
            <a:r>
              <a:rPr lang="en-US" dirty="0" smtClean="0"/>
              <a:t>priorities</a:t>
            </a:r>
            <a:endParaRPr lang="en-US" sz="2000" i="1" dirty="0" smtClean="0"/>
          </a:p>
          <a:p>
            <a:pPr lvl="1"/>
            <a:r>
              <a:rPr lang="en-US" sz="1600" b="1" dirty="0" smtClean="0"/>
              <a:t>Volatility in funding: </a:t>
            </a:r>
            <a:r>
              <a:rPr lang="en-US" sz="1600" i="1" dirty="0" smtClean="0"/>
              <a:t>“We're </a:t>
            </a:r>
            <a:r>
              <a:rPr lang="en-US" sz="1600" i="1" dirty="0"/>
              <a:t>always fighting within the political climate when funding doesn't come around because at the moment, you know, we've got no further funding. It's like a constant battle isn't it unless [the funders] are on your </a:t>
            </a:r>
            <a:r>
              <a:rPr lang="en-US" sz="1600" i="1" dirty="0" smtClean="0"/>
              <a:t>side...” </a:t>
            </a:r>
            <a:r>
              <a:rPr lang="en-US" sz="1600" i="1" dirty="0"/>
              <a:t>[Australia 10</a:t>
            </a:r>
            <a:r>
              <a:rPr lang="en-US" sz="1600" i="1" dirty="0" smtClean="0"/>
              <a:t>]</a:t>
            </a:r>
          </a:p>
          <a:p>
            <a:pPr marL="0" indent="0">
              <a:buNone/>
            </a:pPr>
            <a:r>
              <a:rPr lang="en-US" b="1" dirty="0"/>
              <a:t>Facilitators: </a:t>
            </a:r>
          </a:p>
          <a:p>
            <a:r>
              <a:rPr lang="en-US" dirty="0"/>
              <a:t>Organizations develop responses to volatile </a:t>
            </a:r>
            <a:r>
              <a:rPr lang="en-US" dirty="0" smtClean="0"/>
              <a:t>funding</a:t>
            </a:r>
            <a:endParaRPr lang="en-US" sz="2000" i="1" dirty="0" smtClean="0"/>
          </a:p>
          <a:p>
            <a:pPr lvl="1"/>
            <a:r>
              <a:rPr lang="en-US" sz="1600" b="1" dirty="0" smtClean="0"/>
              <a:t>Responses to volatile funding</a:t>
            </a:r>
            <a:r>
              <a:rPr lang="en-US" sz="1600" i="1" dirty="0" smtClean="0"/>
              <a:t>: “But </a:t>
            </a:r>
            <a:r>
              <a:rPr lang="en-US" sz="1600" i="1" dirty="0"/>
              <a:t>if we were wanting to deliver something that was not aligned to strategic priorities then I don't know how successful we would </a:t>
            </a:r>
            <a:r>
              <a:rPr lang="en-US" sz="1600" i="1" dirty="0" smtClean="0"/>
              <a:t>be...” </a:t>
            </a:r>
            <a:r>
              <a:rPr lang="en-US" sz="1600" i="1" dirty="0"/>
              <a:t>[Australia, 11]</a:t>
            </a:r>
            <a:endParaRPr lang="en-US" sz="16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31" y="121815"/>
            <a:ext cx="2515880" cy="1677253"/>
          </a:xfrm>
          <a:prstGeom prst="rect">
            <a:avLst/>
          </a:prstGeom>
        </p:spPr>
      </p:pic>
    </p:spTree>
    <p:extLst>
      <p:ext uri="{BB962C8B-B14F-4D97-AF65-F5344CB8AC3E}">
        <p14:creationId xmlns:p14="http://schemas.microsoft.com/office/powerpoint/2010/main" val="260166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Country</a:t>
            </a:r>
            <a:endParaRPr lang="en-US" dirty="0"/>
          </a:p>
        </p:txBody>
      </p:sp>
      <p:sp>
        <p:nvSpPr>
          <p:cNvPr id="3" name="Content Placeholder 2"/>
          <p:cNvSpPr>
            <a:spLocks noGrp="1"/>
          </p:cNvSpPr>
          <p:nvPr>
            <p:ph idx="1"/>
          </p:nvPr>
        </p:nvSpPr>
        <p:spPr>
          <a:xfrm>
            <a:off x="467202" y="1398588"/>
            <a:ext cx="8532613" cy="4964373"/>
          </a:xfrm>
        </p:spPr>
        <p:txBody>
          <a:bodyPr>
            <a:normAutofit/>
          </a:bodyPr>
          <a:lstStyle/>
          <a:p>
            <a:pPr marL="0" indent="0">
              <a:buNone/>
            </a:pPr>
            <a:r>
              <a:rPr lang="en-US" dirty="0" smtClean="0"/>
              <a:t>Brazil’s themes: </a:t>
            </a:r>
          </a:p>
          <a:p>
            <a:pPr marL="0" indent="0">
              <a:buNone/>
            </a:pPr>
            <a:r>
              <a:rPr lang="en-US" b="1" dirty="0"/>
              <a:t>Barriers: </a:t>
            </a:r>
          </a:p>
          <a:p>
            <a:r>
              <a:rPr lang="en-US" dirty="0"/>
              <a:t>Volatility in government funding priorities </a:t>
            </a:r>
            <a:endParaRPr lang="en-US" dirty="0" smtClean="0"/>
          </a:p>
          <a:p>
            <a:pPr lvl="1"/>
            <a:r>
              <a:rPr lang="en-US" sz="1600" b="1" dirty="0" smtClean="0"/>
              <a:t>Volatility </a:t>
            </a:r>
            <a:r>
              <a:rPr lang="en-US" sz="1600" b="1" dirty="0"/>
              <a:t>in funding: </a:t>
            </a:r>
            <a:r>
              <a:rPr lang="en-US" sz="1600" i="1" dirty="0"/>
              <a:t>“The main barrier is changing of management every four years</a:t>
            </a:r>
            <a:r>
              <a:rPr lang="en-US" sz="1600" i="1" dirty="0" smtClean="0"/>
              <a:t>...” </a:t>
            </a:r>
            <a:r>
              <a:rPr lang="en-US" sz="1600" i="1" dirty="0"/>
              <a:t>[Brazil 2</a:t>
            </a:r>
            <a:r>
              <a:rPr lang="en-US" sz="1600" i="1" dirty="0" smtClean="0"/>
              <a:t>]</a:t>
            </a:r>
          </a:p>
          <a:p>
            <a:pPr marL="457200" lvl="1" indent="0">
              <a:buNone/>
            </a:pPr>
            <a:endParaRPr lang="en-US" sz="1600" i="1" dirty="0" smtClean="0"/>
          </a:p>
          <a:p>
            <a:r>
              <a:rPr lang="en-US" dirty="0"/>
              <a:t>Lack of government support for evidence-based </a:t>
            </a:r>
            <a:r>
              <a:rPr lang="en-US" dirty="0" smtClean="0"/>
              <a:t>practices</a:t>
            </a:r>
            <a:endParaRPr lang="en-US" sz="2000" i="1" dirty="0"/>
          </a:p>
          <a:p>
            <a:pPr lvl="1"/>
            <a:r>
              <a:rPr lang="en-US" sz="1600" b="1" dirty="0" smtClean="0"/>
              <a:t>Lack of government support for </a:t>
            </a:r>
            <a:r>
              <a:rPr lang="en-US" sz="1600" b="1" dirty="0"/>
              <a:t>evidence-based practice</a:t>
            </a:r>
            <a:r>
              <a:rPr lang="en-US" sz="1600" i="1" dirty="0"/>
              <a:t>: “The history of prevention of non-transmittable chronic diseases, even if they are important and in spite of representing over 60% of deaths, today… it's still not the priority…There is little investment in the issue of prevention.” [Brazil 8] </a:t>
            </a:r>
            <a:endParaRPr lang="en-US" sz="1600" i="1" dirty="0" smtClean="0"/>
          </a:p>
          <a:p>
            <a:endParaRPr lang="en-US" sz="2000" i="1" dirty="0"/>
          </a:p>
          <a:p>
            <a:endParaRPr lang="en-US" sz="2000" i="1" dirty="0" smtClean="0"/>
          </a:p>
          <a:p>
            <a:endParaRPr lang="en-US" sz="20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168" y="107333"/>
            <a:ext cx="2470334" cy="1776057"/>
          </a:xfrm>
          <a:prstGeom prst="rect">
            <a:avLst/>
          </a:prstGeom>
        </p:spPr>
      </p:pic>
    </p:spTree>
    <p:extLst>
      <p:ext uri="{BB962C8B-B14F-4D97-AF65-F5344CB8AC3E}">
        <p14:creationId xmlns:p14="http://schemas.microsoft.com/office/powerpoint/2010/main" val="18114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Country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China’s themes:</a:t>
            </a:r>
          </a:p>
          <a:p>
            <a:pPr marL="0" indent="0">
              <a:buNone/>
            </a:pPr>
            <a:r>
              <a:rPr lang="en-US" b="1" dirty="0"/>
              <a:t>Barriers: </a:t>
            </a:r>
          </a:p>
          <a:p>
            <a:r>
              <a:rPr lang="en-US" dirty="0"/>
              <a:t>Lack of government support for evidence-based </a:t>
            </a:r>
            <a:r>
              <a:rPr lang="en-US" dirty="0" smtClean="0"/>
              <a:t>practices</a:t>
            </a:r>
          </a:p>
          <a:p>
            <a:pPr lvl="1"/>
            <a:r>
              <a:rPr lang="en-US" sz="1600" b="1" dirty="0" smtClean="0"/>
              <a:t>Lack of government support for </a:t>
            </a:r>
            <a:r>
              <a:rPr lang="en-US" sz="1600" b="1" dirty="0"/>
              <a:t>evidence-based practice:  </a:t>
            </a:r>
            <a:r>
              <a:rPr lang="en-US" sz="1600" i="1" dirty="0"/>
              <a:t>“The situation may become better if the whole society or our district government suddenly think of chronic disease someday.” [China, 5</a:t>
            </a:r>
            <a:r>
              <a:rPr lang="en-US" sz="1600" i="1" dirty="0" smtClean="0"/>
              <a:t>]</a:t>
            </a:r>
          </a:p>
          <a:p>
            <a:pPr marL="457200" lvl="1" indent="0">
              <a:buNone/>
            </a:pPr>
            <a:endParaRPr lang="en-US" sz="1600" i="1" dirty="0" smtClean="0"/>
          </a:p>
          <a:p>
            <a:r>
              <a:rPr lang="en-US" dirty="0"/>
              <a:t>Volatility in government funding </a:t>
            </a:r>
            <a:r>
              <a:rPr lang="en-US" dirty="0" smtClean="0"/>
              <a:t>priorities</a:t>
            </a:r>
            <a:endParaRPr lang="en-US" sz="2000" i="1" dirty="0" smtClean="0"/>
          </a:p>
          <a:p>
            <a:pPr lvl="1"/>
            <a:r>
              <a:rPr lang="en-US" sz="1600" b="1" dirty="0"/>
              <a:t>Volatility in government funding </a:t>
            </a:r>
            <a:r>
              <a:rPr lang="en-US" sz="1600" b="1" dirty="0" smtClean="0"/>
              <a:t>priorities</a:t>
            </a:r>
            <a:r>
              <a:rPr lang="en-US" sz="1600" i="1" dirty="0" smtClean="0"/>
              <a:t>: “</a:t>
            </a:r>
            <a:r>
              <a:rPr lang="en-US" sz="1600" i="1" dirty="0"/>
              <a:t>Yes, sustainability of funding. For example, after the arrival of the first sum of money, there is no follow up money. This happens a </a:t>
            </a:r>
            <a:r>
              <a:rPr lang="en-US" sz="1600" i="1" dirty="0" smtClean="0"/>
              <a:t>lot….” </a:t>
            </a:r>
            <a:r>
              <a:rPr lang="en-US" sz="1600" i="1" dirty="0"/>
              <a:t>[China,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402" y="134628"/>
            <a:ext cx="2449528" cy="1584989"/>
          </a:xfrm>
          <a:prstGeom prst="rect">
            <a:avLst/>
          </a:prstGeom>
        </p:spPr>
      </p:pic>
    </p:spTree>
    <p:extLst>
      <p:ext uri="{BB962C8B-B14F-4D97-AF65-F5344CB8AC3E}">
        <p14:creationId xmlns:p14="http://schemas.microsoft.com/office/powerpoint/2010/main" val="220270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9E026664-6BBD-F14D-B51B-42307C0DC7DD}" vid="{29A7F74D-915A-9742-9984-3013613BA3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522C38C987F74CBB2F7F816FC8B203" ma:contentTypeVersion="1" ma:contentTypeDescription="Create a new document." ma:contentTypeScope="" ma:versionID="aba75489499d7d3902a093e5494a2e64">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FB25CE-7E13-49D7-A53E-5A080AEA67C1}">
  <ds:schemaRefs>
    <ds:schemaRef ds:uri="http://schemas.microsoft.com/sharepoint/v3/contenttype/forms"/>
  </ds:schemaRefs>
</ds:datastoreItem>
</file>

<file path=customXml/itemProps2.xml><?xml version="1.0" encoding="utf-8"?>
<ds:datastoreItem xmlns:ds="http://schemas.openxmlformats.org/officeDocument/2006/customXml" ds:itemID="{FF75806F-3EB8-4E8E-B4A6-BFEF31184702}">
  <ds:schemaRefs>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schemas.microsoft.com/sharepoint/v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21826B-24B3-4439-B853-4910E0B2A6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BrownSchool_Blue_PPT (1)</Template>
  <TotalTime>358</TotalTime>
  <Words>1710</Words>
  <Application>Microsoft Office PowerPoint</Application>
  <PresentationFormat>On-screen Show (4:3)</PresentationFormat>
  <Paragraphs>163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Exploring political and sociocultural influences on evidence-based chronic disease prevention across four countries</vt:lpstr>
      <vt:lpstr>Background</vt:lpstr>
      <vt:lpstr>Research Gaps</vt:lpstr>
      <vt:lpstr>Objective  </vt:lpstr>
      <vt:lpstr>Methods</vt:lpstr>
      <vt:lpstr>Methods</vt:lpstr>
      <vt:lpstr>Results by Country</vt:lpstr>
      <vt:lpstr>Results by Country</vt:lpstr>
      <vt:lpstr>Results by Country</vt:lpstr>
      <vt:lpstr>Results by Country</vt:lpstr>
      <vt:lpstr>Results by Country</vt:lpstr>
      <vt:lpstr>Discussion</vt:lpstr>
      <vt:lpstr>Discussion Continued </vt:lpstr>
      <vt:lpstr>Strengths and Limitations</vt:lpstr>
      <vt:lpstr>Conclusion</vt:lpstr>
      <vt:lpstr>Future Direction</vt:lpstr>
      <vt:lpstr>Thank You</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political and sociocultural influences on evidence-based chronic disease prevention across four countries</dc:title>
  <dc:creator>Anna deRuyter</dc:creator>
  <cp:lastModifiedBy>Anna Deruyter</cp:lastModifiedBy>
  <cp:revision>116</cp:revision>
  <cp:lastPrinted>2016-01-15T20:39:51Z</cp:lastPrinted>
  <dcterms:created xsi:type="dcterms:W3CDTF">2016-09-15T00:35:43Z</dcterms:created>
  <dcterms:modified xsi:type="dcterms:W3CDTF">2016-10-19T19:16:18Z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0x010100E3522C38C987F74CBB2F7F816FC8B203</vt:lpwstr>
  </property>
</Properties>
</file>